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2" r:id="rId2"/>
    <p:sldId id="274" r:id="rId3"/>
    <p:sldId id="269" r:id="rId4"/>
    <p:sldId id="263" r:id="rId5"/>
    <p:sldId id="264" r:id="rId6"/>
    <p:sldId id="265" r:id="rId7"/>
    <p:sldId id="266" r:id="rId8"/>
    <p:sldId id="272" r:id="rId9"/>
  </p:sldIdLst>
  <p:sldSz cx="12801600" cy="9601200" type="A3"/>
  <p:notesSz cx="14374813" cy="9990138"/>
  <p:defaultTextStyle>
    <a:defPPr>
      <a:defRPr lang="ja-JP"/>
    </a:defPPr>
    <a:lvl1pPr marL="0" algn="l" defTabSz="684031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1pPr>
    <a:lvl2pPr marL="342015" algn="l" defTabSz="684031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2pPr>
    <a:lvl3pPr marL="684031" algn="l" defTabSz="684031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3pPr>
    <a:lvl4pPr marL="1026046" algn="l" defTabSz="684031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4pPr>
    <a:lvl5pPr marL="1368061" algn="l" defTabSz="684031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5pPr>
    <a:lvl6pPr marL="1710076" algn="l" defTabSz="684031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6pPr>
    <a:lvl7pPr marL="2052092" algn="l" defTabSz="684031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7pPr>
    <a:lvl8pPr marL="2394107" algn="l" defTabSz="684031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8pPr>
    <a:lvl9pPr marL="2736123" algn="l" defTabSz="684031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92F9"/>
    <a:srgbClr val="FF6189"/>
    <a:srgbClr val="FDB9FF"/>
    <a:srgbClr val="75E9FF"/>
    <a:srgbClr val="00FA00"/>
    <a:srgbClr val="FF5889"/>
    <a:srgbClr val="FF6F84"/>
    <a:srgbClr val="FF7E79"/>
    <a:srgbClr val="FF4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2"/>
    <p:restoredTop sz="96271"/>
  </p:normalViewPr>
  <p:slideViewPr>
    <p:cSldViewPr>
      <p:cViewPr>
        <p:scale>
          <a:sx n="54" d="100"/>
          <a:sy n="54" d="100"/>
        </p:scale>
        <p:origin x="3184" y="1192"/>
      </p:cViewPr>
      <p:guideLst>
        <p:guide orient="horz" pos="3024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6229350" cy="500063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8142289" y="1"/>
            <a:ext cx="6229350" cy="500063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r">
              <a:defRPr sz="1200"/>
            </a:lvl1pPr>
          </a:lstStyle>
          <a:p>
            <a:fld id="{7AC32506-C32D-41C8-A095-B3CFA804AECD}" type="datetimeFigureOut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1" y="9488488"/>
            <a:ext cx="6229350" cy="500062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8142289" y="9488488"/>
            <a:ext cx="6229350" cy="500062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r">
              <a:defRPr sz="1200"/>
            </a:lvl1pPr>
          </a:lstStyle>
          <a:p>
            <a:fld id="{3AF404CB-5515-4832-BB53-9E6E058EFC7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282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6229085" cy="499507"/>
          </a:xfrm>
          <a:prstGeom prst="rect">
            <a:avLst/>
          </a:prstGeom>
        </p:spPr>
        <p:txBody>
          <a:bodyPr vert="horz" lIns="139193" tIns="69596" rIns="139193" bIns="69596" rtlCol="0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8142402" y="1"/>
            <a:ext cx="6229085" cy="499507"/>
          </a:xfrm>
          <a:prstGeom prst="rect">
            <a:avLst/>
          </a:prstGeom>
        </p:spPr>
        <p:txBody>
          <a:bodyPr vert="horz" lIns="139193" tIns="69596" rIns="139193" bIns="69596" rtlCol="0"/>
          <a:lstStyle>
            <a:lvl1pPr algn="r">
              <a:defRPr sz="1900"/>
            </a:lvl1pPr>
          </a:lstStyle>
          <a:p>
            <a:fld id="{0ED18FD6-C786-4EEB-8715-D46142A164AF}" type="datetimeFigureOut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4691063" y="749300"/>
            <a:ext cx="4992687" cy="3746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9193" tIns="69596" rIns="139193" bIns="69596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1437482" y="4745315"/>
            <a:ext cx="11499850" cy="4495562"/>
          </a:xfrm>
          <a:prstGeom prst="rect">
            <a:avLst/>
          </a:prstGeom>
        </p:spPr>
        <p:txBody>
          <a:bodyPr vert="horz" lIns="139193" tIns="69596" rIns="139193" bIns="69596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1" y="9488899"/>
            <a:ext cx="6229085" cy="499507"/>
          </a:xfrm>
          <a:prstGeom prst="rect">
            <a:avLst/>
          </a:prstGeom>
        </p:spPr>
        <p:txBody>
          <a:bodyPr vert="horz" lIns="139193" tIns="69596" rIns="139193" bIns="69596" rtlCol="0" anchor="b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8142402" y="9488899"/>
            <a:ext cx="6229085" cy="499507"/>
          </a:xfrm>
          <a:prstGeom prst="rect">
            <a:avLst/>
          </a:prstGeom>
        </p:spPr>
        <p:txBody>
          <a:bodyPr vert="horz" lIns="139193" tIns="69596" rIns="139193" bIns="69596" rtlCol="0" anchor="b"/>
          <a:lstStyle>
            <a:lvl1pPr algn="r">
              <a:defRPr sz="1900"/>
            </a:lvl1pPr>
          </a:lstStyle>
          <a:p>
            <a:fld id="{58DB23A5-1EAE-44E1-9658-543DC9F9807E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79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4031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015" algn="l" defTabSz="684031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4031" algn="l" defTabSz="684031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6046" algn="l" defTabSz="684031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68061" algn="l" defTabSz="684031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0076" algn="l" defTabSz="684031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2092" algn="l" defTabSz="684031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394107" algn="l" defTabSz="684031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36123" algn="l" defTabSz="684031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4691063" y="749300"/>
            <a:ext cx="4992687" cy="37465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B23A5-1EAE-44E1-9658-543DC9F9807E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53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4691063" y="749300"/>
            <a:ext cx="4992687" cy="37465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家族の幸せメーターに合わせて屋根の色がピンクに変わり、地球全体がピンク色でいっぱいになる。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B23A5-1EAE-44E1-9658-543DC9F9807E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435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4691063" y="749300"/>
            <a:ext cx="4992687" cy="37465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家族の幸せメーターに合わせて屋根の色がピンクに変わり、地球全体がピンク色でいっぱいになる。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B23A5-1EAE-44E1-9658-543DC9F9807E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74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システム設計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家族スキャナー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・表情</a:t>
            </a:r>
          </a:p>
          <a:p>
            <a:r>
              <a:rPr kumimoji="1" lang="ja-JP" altLang="en-US" dirty="0" smtClean="0"/>
              <a:t>　・音声</a:t>
            </a:r>
          </a:p>
          <a:p>
            <a:r>
              <a:rPr kumimoji="1" lang="ja-JP" altLang="en-US" dirty="0" smtClean="0"/>
              <a:t>　・体温</a:t>
            </a:r>
          </a:p>
          <a:p>
            <a:r>
              <a:rPr kumimoji="1" lang="ja-JP" altLang="en-US" dirty="0" smtClean="0"/>
              <a:t>　・感情</a:t>
            </a:r>
          </a:p>
          <a:p>
            <a:r>
              <a:rPr kumimoji="1" lang="ja-JP" altLang="en-US" dirty="0" smtClean="0"/>
              <a:t>２、アウトレット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に渡す共通（インプット変換）データ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ハッピー</a:t>
            </a:r>
            <a:r>
              <a:rPr kumimoji="1" lang="en-US" altLang="ja-JP" dirty="0" smtClean="0"/>
              <a:t>AI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　・インターネット</a:t>
            </a:r>
          </a:p>
          <a:p>
            <a:r>
              <a:rPr kumimoji="1" lang="ja-JP" altLang="en-US" dirty="0" smtClean="0"/>
              <a:t>　　　　・天気</a:t>
            </a:r>
          </a:p>
          <a:p>
            <a:r>
              <a:rPr kumimoji="1" lang="ja-JP" altLang="en-US" dirty="0" smtClean="0"/>
              <a:t>　　　　・</a:t>
            </a:r>
            <a:r>
              <a:rPr kumimoji="1" lang="en-US" altLang="ja-JP" dirty="0" smtClean="0"/>
              <a:t>wiki</a:t>
            </a:r>
            <a:r>
              <a:rPr kumimoji="1" lang="ja-JP" altLang="en-US" dirty="0" smtClean="0"/>
              <a:t>など</a:t>
            </a:r>
          </a:p>
          <a:p>
            <a:r>
              <a:rPr kumimoji="1" lang="ja-JP" altLang="en-US" dirty="0" smtClean="0"/>
              <a:t>　　・分析</a:t>
            </a:r>
            <a:r>
              <a:rPr kumimoji="1" lang="en-US" altLang="ja-JP" dirty="0" smtClean="0"/>
              <a:t>DB</a:t>
            </a:r>
            <a:endParaRPr kumimoji="1" lang="ja-JP" altLang="en-US" dirty="0" smtClean="0"/>
          </a:p>
          <a:p>
            <a:r>
              <a:rPr kumimoji="1" lang="ja-JP" altLang="en-US" dirty="0" smtClean="0"/>
              <a:t>	・分析情報</a:t>
            </a:r>
          </a:p>
          <a:p>
            <a:r>
              <a:rPr kumimoji="1" lang="ja-JP" altLang="en-US" dirty="0" smtClean="0"/>
              <a:t>２、アウトプット</a:t>
            </a:r>
          </a:p>
          <a:p>
            <a:r>
              <a:rPr kumimoji="1" lang="ja-JP" altLang="en-US" dirty="0" smtClean="0"/>
              <a:t>　　・各インターフェイスに適切なデータ（インターフェイスごとにデータ形式は違う）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各インターフェイス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からの指示、ルール</a:t>
            </a:r>
          </a:p>
          <a:p>
            <a:r>
              <a:rPr kumimoji="1" lang="ja-JP" altLang="en-US" dirty="0" smtClean="0"/>
              <a:t>　　・家族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からのヒント</a:t>
            </a:r>
          </a:p>
          <a:p>
            <a:r>
              <a:rPr kumimoji="1" lang="ja-JP" altLang="en-US" dirty="0" smtClean="0"/>
              <a:t>２、アウトプッと</a:t>
            </a:r>
          </a:p>
          <a:p>
            <a:r>
              <a:rPr kumimoji="1" lang="ja-JP" altLang="en-US" dirty="0" smtClean="0"/>
              <a:t>　　・音声</a:t>
            </a:r>
          </a:p>
          <a:p>
            <a:r>
              <a:rPr kumimoji="1" lang="ja-JP" altLang="en-US" dirty="0" smtClean="0"/>
              <a:t>　　・物体（リフォーム）</a:t>
            </a:r>
          </a:p>
          <a:p>
            <a:r>
              <a:rPr kumimoji="1" lang="ja-JP" altLang="en-US" dirty="0" smtClean="0"/>
              <a:t>　　・光</a:t>
            </a:r>
          </a:p>
          <a:p>
            <a:r>
              <a:rPr kumimoji="1" lang="ja-JP" altLang="en-US" dirty="0" smtClean="0"/>
              <a:t>　　・提案内容（提案）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評価くん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・各インターフェイスが行なった結果</a:t>
            </a:r>
          </a:p>
          <a:p>
            <a:r>
              <a:rPr kumimoji="1" lang="ja-JP" altLang="en-US" dirty="0" smtClean="0"/>
              <a:t>　　・家族の情報（家族スキャナーと同等）</a:t>
            </a:r>
          </a:p>
          <a:p>
            <a:r>
              <a:rPr kumimoji="1" lang="ja-JP" altLang="en-US" dirty="0" smtClean="0"/>
              <a:t>２、アウトプット</a:t>
            </a:r>
          </a:p>
          <a:p>
            <a:r>
              <a:rPr kumimoji="1" lang="ja-JP" altLang="en-US" dirty="0" smtClean="0"/>
              <a:t>　・各インターフェイスで共通の評価結果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が発行した指示とルール内容</a:t>
            </a:r>
          </a:p>
          <a:p>
            <a:r>
              <a:rPr kumimoji="1" lang="ja-JP" altLang="en-US" dirty="0" smtClean="0"/>
              <a:t>　・各インターフェイスが行なった行動</a:t>
            </a:r>
          </a:p>
          <a:p>
            <a:r>
              <a:rPr kumimoji="1" lang="ja-JP" altLang="en-US" dirty="0" smtClean="0"/>
              <a:t>　・家族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から取得し使用したヒント内容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改善くん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・評価結果</a:t>
            </a:r>
          </a:p>
          <a:p>
            <a:r>
              <a:rPr kumimoji="1" lang="ja-JP" altLang="en-US" dirty="0" smtClean="0"/>
              <a:t>２、アウトプット</a:t>
            </a:r>
          </a:p>
          <a:p>
            <a:r>
              <a:rPr kumimoji="1" lang="ja-JP" altLang="en-US" dirty="0" smtClean="0"/>
              <a:t>　・評価結果と行動原理情報から分析した結果。</a:t>
            </a:r>
          </a:p>
          <a:p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B23A5-1EAE-44E1-9658-543DC9F9807E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930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4691063" y="749300"/>
            <a:ext cx="4992687" cy="37465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機能詳細</a:t>
            </a:r>
          </a:p>
          <a:p>
            <a:r>
              <a:rPr kumimoji="1" lang="ja-JP" altLang="en-US" dirty="0" smtClean="0"/>
              <a:t>家にいる家族の感情を読み取り改善行動を提案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・家族スキャナー（カメラ型）から読み取った内容</a:t>
            </a:r>
          </a:p>
          <a:p>
            <a:r>
              <a:rPr kumimoji="1" lang="ja-JP" altLang="en-US" dirty="0" smtClean="0"/>
              <a:t>２、ミドルウェア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endParaRPr kumimoji="1" lang="ja-JP" altLang="en-US" dirty="0" smtClean="0"/>
          </a:p>
          <a:p>
            <a:r>
              <a:rPr kumimoji="1" lang="ja-JP" altLang="en-US" dirty="0" smtClean="0"/>
              <a:t>　　インプット内容を分析し、家族インシデントを発行</a:t>
            </a:r>
          </a:p>
          <a:p>
            <a:r>
              <a:rPr kumimoji="1" lang="ja-JP" altLang="en-US" dirty="0" smtClean="0"/>
              <a:t>　　解決ストーリーとルールを作成し、提案くんに投げる。</a:t>
            </a:r>
          </a:p>
          <a:p>
            <a:r>
              <a:rPr kumimoji="1" lang="ja-JP" altLang="en-US" dirty="0" smtClean="0"/>
              <a:t>　・提案くん</a:t>
            </a:r>
          </a:p>
          <a:p>
            <a:r>
              <a:rPr kumimoji="1" lang="ja-JP" altLang="en-US" dirty="0" smtClean="0"/>
              <a:t>　　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から取得した解決ストーリーとルールから提案内容を確定する。</a:t>
            </a:r>
          </a:p>
          <a:p>
            <a:r>
              <a:rPr kumimoji="1" lang="ja-JP" altLang="en-US" dirty="0" smtClean="0"/>
              <a:t>３、アウトプット</a:t>
            </a:r>
          </a:p>
          <a:p>
            <a:r>
              <a:rPr kumimoji="1" lang="ja-JP" altLang="en-US" dirty="0" smtClean="0"/>
              <a:t>　・提案くんが帰宅途中の夫にスマホアプリで通知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休日にどこに行くかを提案くんに相談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・家族スキャナー（マイク型）から聞き取った内容</a:t>
            </a:r>
          </a:p>
          <a:p>
            <a:r>
              <a:rPr kumimoji="1" lang="ja-JP" altLang="en-US" dirty="0" smtClean="0"/>
              <a:t>２、ミドルウェア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が相談内容を分析し、解決ストーリーとルールを提案くんに投げる。</a:t>
            </a:r>
          </a:p>
          <a:p>
            <a:r>
              <a:rPr kumimoji="1" lang="ja-JP" altLang="en-US" dirty="0" smtClean="0"/>
              <a:t>　・提案くんがハッピー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から取得した解決ストーリーとルールから提案内容を確定する</a:t>
            </a:r>
          </a:p>
          <a:p>
            <a:r>
              <a:rPr kumimoji="1" lang="ja-JP" altLang="en-US" dirty="0" smtClean="0"/>
              <a:t>３、アウトプット</a:t>
            </a:r>
          </a:p>
          <a:p>
            <a:r>
              <a:rPr kumimoji="1" lang="ja-JP" altLang="en-US" dirty="0" smtClean="0"/>
              <a:t>　・提案情報を伝える（スピーカー型）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B23A5-1EAE-44E1-9658-543DC9F9807E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7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4691063" y="749300"/>
            <a:ext cx="4992687" cy="37465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機能詳細</a:t>
            </a:r>
          </a:p>
          <a:p>
            <a:r>
              <a:rPr kumimoji="1" lang="ja-JP" altLang="en-US" dirty="0" smtClean="0"/>
              <a:t>会話中の話題に応じて最適な空間を決定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・家族スキャナー（マイク型とカメラ型）から疑問を検知</a:t>
            </a:r>
          </a:p>
          <a:p>
            <a:r>
              <a:rPr kumimoji="1" lang="ja-JP" altLang="en-US" dirty="0" smtClean="0"/>
              <a:t>２、ミドルウェア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がスキャン内容から解決ストーリーとルールを作成、リフォームくんに投げる。</a:t>
            </a:r>
          </a:p>
          <a:p>
            <a:r>
              <a:rPr kumimoji="1" lang="ja-JP" altLang="en-US" dirty="0" smtClean="0"/>
              <a:t>　・リフォームくんはハッピー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からの情報を元にリフォームを開始（ライト、プロジェクター、スピーカー）</a:t>
            </a:r>
          </a:p>
          <a:p>
            <a:r>
              <a:rPr kumimoji="1" lang="ja-JP" altLang="en-US" dirty="0" smtClean="0"/>
              <a:t>３、アウトプット</a:t>
            </a:r>
          </a:p>
          <a:p>
            <a:r>
              <a:rPr kumimoji="1" lang="ja-JP" altLang="en-US" dirty="0" smtClean="0"/>
              <a:t>　・ライト、プロジェクター、スピーカーで歴史的建造物を再現する。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部屋の内容を視覚的、聴覚的、さらには触覚的に変える。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・家族スキャナー（カメラ型感情スキャン）から忙しさを検知</a:t>
            </a:r>
          </a:p>
          <a:p>
            <a:r>
              <a:rPr kumimoji="1" lang="ja-JP" altLang="en-US" dirty="0" smtClean="0"/>
              <a:t>２、ミドルウェア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がスキャン内容から解決ストーリーとルールを作成、リフォームくんに投げる。</a:t>
            </a:r>
          </a:p>
          <a:p>
            <a:r>
              <a:rPr kumimoji="1" lang="ja-JP" altLang="en-US" dirty="0" smtClean="0"/>
              <a:t>　・リフォームくんはハッピー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からの情報を元にリフォームを開始（ライト、プロジェクター、スピーカー、内装）</a:t>
            </a:r>
          </a:p>
          <a:p>
            <a:r>
              <a:rPr kumimoji="1" lang="ja-JP" altLang="en-US" dirty="0" smtClean="0"/>
              <a:t>３、アウトプット</a:t>
            </a:r>
          </a:p>
          <a:p>
            <a:r>
              <a:rPr kumimoji="1" lang="ja-JP" altLang="en-US" dirty="0" smtClean="0"/>
              <a:t>　・ライト、プロジェクター、スピーカーで森の中などを再現</a:t>
            </a:r>
          </a:p>
          <a:p>
            <a:endParaRPr kumimoji="1" lang="ja-JP" altLang="en-US" dirty="0" smtClean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B23A5-1EAE-44E1-9658-543DC9F9807E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3997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4691063" y="749300"/>
            <a:ext cx="4992687" cy="37465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機能詳細</a:t>
            </a:r>
          </a:p>
          <a:p>
            <a:r>
              <a:rPr kumimoji="1" lang="ja-JP" altLang="en-US" dirty="0" smtClean="0"/>
              <a:t>食事中などの無言を検知して話題提供機能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感情スキャナー（カメラとマイク型）が食事中兼無言を検知する。</a:t>
            </a:r>
          </a:p>
          <a:p>
            <a:r>
              <a:rPr kumimoji="1" lang="ja-JP" altLang="en-US" dirty="0" smtClean="0"/>
              <a:t>２、ミドルウェア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が解決ストーリーとルールを作成し、おしゃべりくんに投げる。</a:t>
            </a:r>
          </a:p>
          <a:p>
            <a:r>
              <a:rPr kumimoji="1" lang="ja-JP" altLang="en-US" dirty="0" smtClean="0"/>
              <a:t>　・おしゃべりくんはハッピー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のもと、おしゃべり内容を家族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から取得する。</a:t>
            </a:r>
          </a:p>
          <a:p>
            <a:r>
              <a:rPr kumimoji="1" lang="ja-JP" altLang="en-US" dirty="0" smtClean="0"/>
              <a:t>３、アウトプット</a:t>
            </a:r>
          </a:p>
          <a:p>
            <a:r>
              <a:rPr kumimoji="1" lang="ja-JP" altLang="en-US" dirty="0" smtClean="0"/>
              <a:t>　・おしゃべり内容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記念日、思い出の防止機能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感情スキャナー（カレンダー情報）が記念日を検知する。</a:t>
            </a:r>
          </a:p>
          <a:p>
            <a:r>
              <a:rPr kumimoji="1" lang="ja-JP" altLang="en-US" dirty="0" smtClean="0"/>
              <a:t>２、ミドルウェア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が直接おしゃべりくんに記念日だと伝える。（この段階では記念日情報を伝えない）</a:t>
            </a:r>
          </a:p>
          <a:p>
            <a:r>
              <a:rPr kumimoji="1" lang="ja-JP" altLang="en-US" dirty="0" smtClean="0"/>
              <a:t>　・おしゃべりくんはハッピー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のもと、おしゃべり内容を家族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から記念日の詳細情報を取得する。</a:t>
            </a:r>
          </a:p>
          <a:p>
            <a:r>
              <a:rPr kumimoji="1" lang="ja-JP" altLang="en-US" dirty="0" smtClean="0"/>
              <a:t>３、アウトプット</a:t>
            </a:r>
          </a:p>
          <a:p>
            <a:r>
              <a:rPr kumimoji="1" lang="ja-JP" altLang="en-US" dirty="0" smtClean="0"/>
              <a:t>　・おしゃべり内容（記念日の詳細情報）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家で留守番をしてる時に話相手になってくれる。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・感情スキャナー（マイク型、カメラ型感情スキャナー）が質問や寂しさを検知する。</a:t>
            </a:r>
          </a:p>
          <a:p>
            <a:r>
              <a:rPr kumimoji="1" lang="ja-JP" altLang="en-US" dirty="0" smtClean="0"/>
              <a:t>２、ミドルウェア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が解決ストーリーとルールを作成し、おしゃべりくんに投げる。（質問の場合はインターネットから取得した情報も）</a:t>
            </a:r>
          </a:p>
          <a:p>
            <a:r>
              <a:rPr kumimoji="1" lang="ja-JP" altLang="en-US" dirty="0" smtClean="0"/>
              <a:t>　・おしゃべりくんはハッピー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のもと、おしゃべり内容を家族</a:t>
            </a:r>
            <a:r>
              <a:rPr kumimoji="1" lang="en-US" altLang="ja-JP" dirty="0" smtClean="0"/>
              <a:t>DB</a:t>
            </a:r>
            <a:r>
              <a:rPr kumimoji="1" lang="ja-JP" altLang="en-US" dirty="0" smtClean="0"/>
              <a:t>から必要な分を取得する。</a:t>
            </a:r>
          </a:p>
          <a:p>
            <a:r>
              <a:rPr kumimoji="1" lang="ja-JP" altLang="en-US" dirty="0" smtClean="0"/>
              <a:t>３、アウトプット</a:t>
            </a:r>
          </a:p>
          <a:p>
            <a:r>
              <a:rPr kumimoji="1" lang="ja-JP" altLang="en-US" dirty="0" smtClean="0"/>
              <a:t>　・おしゃべり内容</a:t>
            </a:r>
          </a:p>
          <a:p>
            <a:endParaRPr kumimoji="1" lang="ja-JP" altLang="en-US" dirty="0" smtClean="0"/>
          </a:p>
          <a:p>
            <a:endParaRPr kumimoji="1" lang="ja-JP" altLang="en-US" dirty="0" smtClean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B23A5-1EAE-44E1-9658-543DC9F9807E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85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4691063" y="749300"/>
            <a:ext cx="4992687" cy="3746500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機能詳細</a:t>
            </a:r>
          </a:p>
          <a:p>
            <a:r>
              <a:rPr kumimoji="1" lang="ja-JP" altLang="en-US" dirty="0" smtClean="0"/>
              <a:t>家にいる家族の感情を読み取り改善行動を提案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・家族スキャナー（カメラ型）から読み取った内容</a:t>
            </a:r>
          </a:p>
          <a:p>
            <a:r>
              <a:rPr kumimoji="1" lang="ja-JP" altLang="en-US" dirty="0" smtClean="0"/>
              <a:t>２、ミドルウェア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endParaRPr kumimoji="1" lang="ja-JP" altLang="en-US" dirty="0" smtClean="0"/>
          </a:p>
          <a:p>
            <a:r>
              <a:rPr kumimoji="1" lang="ja-JP" altLang="en-US" dirty="0" smtClean="0"/>
              <a:t>　　インプット内容を分析し、家族インシデントを発行</a:t>
            </a:r>
          </a:p>
          <a:p>
            <a:r>
              <a:rPr kumimoji="1" lang="ja-JP" altLang="en-US" dirty="0" smtClean="0"/>
              <a:t>　　解決ストーリーとルールを作成し、提案くんに投げる。</a:t>
            </a:r>
          </a:p>
          <a:p>
            <a:r>
              <a:rPr kumimoji="1" lang="ja-JP" altLang="en-US" dirty="0" smtClean="0"/>
              <a:t>　・提案くん</a:t>
            </a:r>
          </a:p>
          <a:p>
            <a:r>
              <a:rPr kumimoji="1" lang="ja-JP" altLang="en-US" dirty="0" smtClean="0"/>
              <a:t>　　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から取得した解決ストーリーとルールから提案内容を確定する。</a:t>
            </a:r>
          </a:p>
          <a:p>
            <a:r>
              <a:rPr kumimoji="1" lang="ja-JP" altLang="en-US" dirty="0" smtClean="0"/>
              <a:t>３、アウトプット</a:t>
            </a:r>
          </a:p>
          <a:p>
            <a:r>
              <a:rPr kumimoji="1" lang="ja-JP" altLang="en-US" dirty="0" smtClean="0"/>
              <a:t>　・提案くんが帰宅途中の夫にスマホアプリで通知</a:t>
            </a:r>
          </a:p>
          <a:p>
            <a:endParaRPr kumimoji="1" lang="ja-JP" altLang="en-US" dirty="0" smtClean="0"/>
          </a:p>
          <a:p>
            <a:r>
              <a:rPr kumimoji="1" lang="ja-JP" altLang="en-US" dirty="0" smtClean="0"/>
              <a:t>休日にどこに行くかを提案くんに相談</a:t>
            </a:r>
          </a:p>
          <a:p>
            <a:r>
              <a:rPr kumimoji="1" lang="ja-JP" altLang="en-US" dirty="0" smtClean="0"/>
              <a:t>１、インプット</a:t>
            </a:r>
          </a:p>
          <a:p>
            <a:r>
              <a:rPr kumimoji="1" lang="ja-JP" altLang="en-US" dirty="0" smtClean="0"/>
              <a:t>　・家族スキャナー（マイク型）から聞き取った内容</a:t>
            </a:r>
          </a:p>
          <a:p>
            <a:r>
              <a:rPr kumimoji="1" lang="ja-JP" altLang="en-US" dirty="0" smtClean="0"/>
              <a:t>２、ミドルウェア</a:t>
            </a:r>
          </a:p>
          <a:p>
            <a:r>
              <a:rPr kumimoji="1" lang="ja-JP" altLang="en-US" dirty="0" smtClean="0"/>
              <a:t>　・ハッピー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が相談内容を分析し、解決ストーリーとルールを提案くんに投げる。</a:t>
            </a:r>
          </a:p>
          <a:p>
            <a:r>
              <a:rPr kumimoji="1" lang="ja-JP" altLang="en-US" dirty="0" smtClean="0"/>
              <a:t>　・提案くんがハッピー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から取得した解決ストーリーとルールから提案内容を確定する</a:t>
            </a:r>
          </a:p>
          <a:p>
            <a:r>
              <a:rPr kumimoji="1" lang="ja-JP" altLang="en-US" dirty="0" smtClean="0"/>
              <a:t>３、アウトプット</a:t>
            </a:r>
          </a:p>
          <a:p>
            <a:r>
              <a:rPr kumimoji="1" lang="ja-JP" altLang="en-US" dirty="0" smtClean="0"/>
              <a:t>　・提案情報を伝える（スピーカー型）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B23A5-1EAE-44E1-9658-543DC9F9807E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40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60120" y="2982598"/>
            <a:ext cx="10881360" cy="2058036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6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8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0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2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4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D5F6E-10FC-4D1B-BC4D-5F5D88CE5512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17A8-D08C-4A78-930D-B0A4EAB5B930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81160" y="384496"/>
            <a:ext cx="2880360" cy="819213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40080" y="384496"/>
            <a:ext cx="8427720" cy="819213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F7F2F-9A41-4F0B-B515-4008CFE36C2B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82A00-09D4-4466-AD69-5E0858EBA87B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11239" y="6169661"/>
            <a:ext cx="10881360" cy="190690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011239" y="4069401"/>
            <a:ext cx="10881360" cy="2100262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01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84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604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6806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007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209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39410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3612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B09E-432D-4DA6-B412-5009DCBF51AB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40080" y="2240281"/>
            <a:ext cx="5654040" cy="633634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507480" y="2240281"/>
            <a:ext cx="5654040" cy="633634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597C-6CD0-477B-9CD4-1C1A7FEAF1FB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40085" y="2149160"/>
            <a:ext cx="5656263" cy="8956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015" indent="0">
              <a:buNone/>
              <a:defRPr sz="1500" b="1"/>
            </a:lvl2pPr>
            <a:lvl3pPr marL="684031" indent="0">
              <a:buNone/>
              <a:defRPr sz="1300" b="1"/>
            </a:lvl3pPr>
            <a:lvl4pPr marL="1026046" indent="0">
              <a:buNone/>
              <a:defRPr sz="1200" b="1"/>
            </a:lvl4pPr>
            <a:lvl5pPr marL="1368061" indent="0">
              <a:buNone/>
              <a:defRPr sz="1200" b="1"/>
            </a:lvl5pPr>
            <a:lvl6pPr marL="1710076" indent="0">
              <a:buNone/>
              <a:defRPr sz="1200" b="1"/>
            </a:lvl6pPr>
            <a:lvl7pPr marL="2052092" indent="0">
              <a:buNone/>
              <a:defRPr sz="1200" b="1"/>
            </a:lvl7pPr>
            <a:lvl8pPr marL="2394107" indent="0">
              <a:buNone/>
              <a:defRPr sz="1200" b="1"/>
            </a:lvl8pPr>
            <a:lvl9pPr marL="2736123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40085" y="3044826"/>
            <a:ext cx="5656263" cy="553180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503040" y="2149160"/>
            <a:ext cx="5658485" cy="8956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015" indent="0">
              <a:buNone/>
              <a:defRPr sz="1500" b="1"/>
            </a:lvl2pPr>
            <a:lvl3pPr marL="684031" indent="0">
              <a:buNone/>
              <a:defRPr sz="1300" b="1"/>
            </a:lvl3pPr>
            <a:lvl4pPr marL="1026046" indent="0">
              <a:buNone/>
              <a:defRPr sz="1200" b="1"/>
            </a:lvl4pPr>
            <a:lvl5pPr marL="1368061" indent="0">
              <a:buNone/>
              <a:defRPr sz="1200" b="1"/>
            </a:lvl5pPr>
            <a:lvl6pPr marL="1710076" indent="0">
              <a:buNone/>
              <a:defRPr sz="1200" b="1"/>
            </a:lvl6pPr>
            <a:lvl7pPr marL="2052092" indent="0">
              <a:buNone/>
              <a:defRPr sz="1200" b="1"/>
            </a:lvl7pPr>
            <a:lvl8pPr marL="2394107" indent="0">
              <a:buNone/>
              <a:defRPr sz="1200" b="1"/>
            </a:lvl8pPr>
            <a:lvl9pPr marL="2736123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6503040" y="3044826"/>
            <a:ext cx="5658485" cy="553180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06C9-0403-4E1B-8626-46504B448E58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4C1-66E1-4497-ACD6-C4A91634D4E5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E425-7E0E-493F-B6B0-9A5093308BA4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0085" y="382270"/>
            <a:ext cx="4211639" cy="162687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5005074" y="382273"/>
            <a:ext cx="7156451" cy="819435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640085" y="2009143"/>
            <a:ext cx="4211639" cy="6567488"/>
          </a:xfrm>
        </p:spPr>
        <p:txBody>
          <a:bodyPr/>
          <a:lstStyle>
            <a:lvl1pPr marL="0" indent="0">
              <a:buNone/>
              <a:defRPr sz="1000"/>
            </a:lvl1pPr>
            <a:lvl2pPr marL="342015" indent="0">
              <a:buNone/>
              <a:defRPr sz="900"/>
            </a:lvl2pPr>
            <a:lvl3pPr marL="684031" indent="0">
              <a:buNone/>
              <a:defRPr sz="700"/>
            </a:lvl3pPr>
            <a:lvl4pPr marL="1026046" indent="0">
              <a:buNone/>
              <a:defRPr sz="700"/>
            </a:lvl4pPr>
            <a:lvl5pPr marL="1368061" indent="0">
              <a:buNone/>
              <a:defRPr sz="700"/>
            </a:lvl5pPr>
            <a:lvl6pPr marL="1710076" indent="0">
              <a:buNone/>
              <a:defRPr sz="700"/>
            </a:lvl6pPr>
            <a:lvl7pPr marL="2052092" indent="0">
              <a:buNone/>
              <a:defRPr sz="700"/>
            </a:lvl7pPr>
            <a:lvl8pPr marL="2394107" indent="0">
              <a:buNone/>
              <a:defRPr sz="700"/>
            </a:lvl8pPr>
            <a:lvl9pPr marL="2736123" indent="0">
              <a:buNone/>
              <a:defRPr sz="7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60E4-B170-41DE-8532-7BEC48F84281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09203" y="6720840"/>
            <a:ext cx="7680960" cy="79343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509203" y="857886"/>
            <a:ext cx="7680960" cy="5760720"/>
          </a:xfrm>
        </p:spPr>
        <p:txBody>
          <a:bodyPr/>
          <a:lstStyle>
            <a:lvl1pPr marL="0" indent="0">
              <a:buNone/>
              <a:defRPr sz="2400"/>
            </a:lvl1pPr>
            <a:lvl2pPr marL="342015" indent="0">
              <a:buNone/>
              <a:defRPr sz="2100"/>
            </a:lvl2pPr>
            <a:lvl3pPr marL="684031" indent="0">
              <a:buNone/>
              <a:defRPr sz="1800"/>
            </a:lvl3pPr>
            <a:lvl4pPr marL="1026046" indent="0">
              <a:buNone/>
              <a:defRPr sz="1500"/>
            </a:lvl4pPr>
            <a:lvl5pPr marL="1368061" indent="0">
              <a:buNone/>
              <a:defRPr sz="1500"/>
            </a:lvl5pPr>
            <a:lvl6pPr marL="1710076" indent="0">
              <a:buNone/>
              <a:defRPr sz="1500"/>
            </a:lvl6pPr>
            <a:lvl7pPr marL="2052092" indent="0">
              <a:buNone/>
              <a:defRPr sz="1500"/>
            </a:lvl7pPr>
            <a:lvl8pPr marL="2394107" indent="0">
              <a:buNone/>
              <a:defRPr sz="1500"/>
            </a:lvl8pPr>
            <a:lvl9pPr marL="2736123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2509203" y="7514274"/>
            <a:ext cx="7680960" cy="1126806"/>
          </a:xfrm>
        </p:spPr>
        <p:txBody>
          <a:bodyPr/>
          <a:lstStyle>
            <a:lvl1pPr marL="0" indent="0">
              <a:buNone/>
              <a:defRPr sz="1000"/>
            </a:lvl1pPr>
            <a:lvl2pPr marL="342015" indent="0">
              <a:buNone/>
              <a:defRPr sz="900"/>
            </a:lvl2pPr>
            <a:lvl3pPr marL="684031" indent="0">
              <a:buNone/>
              <a:defRPr sz="700"/>
            </a:lvl3pPr>
            <a:lvl4pPr marL="1026046" indent="0">
              <a:buNone/>
              <a:defRPr sz="700"/>
            </a:lvl4pPr>
            <a:lvl5pPr marL="1368061" indent="0">
              <a:buNone/>
              <a:defRPr sz="700"/>
            </a:lvl5pPr>
            <a:lvl6pPr marL="1710076" indent="0">
              <a:buNone/>
              <a:defRPr sz="700"/>
            </a:lvl6pPr>
            <a:lvl7pPr marL="2052092" indent="0">
              <a:buNone/>
              <a:defRPr sz="700"/>
            </a:lvl7pPr>
            <a:lvl8pPr marL="2394107" indent="0">
              <a:buNone/>
              <a:defRPr sz="700"/>
            </a:lvl8pPr>
            <a:lvl9pPr marL="2736123" indent="0">
              <a:buNone/>
              <a:defRPr sz="7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4C39-5649-4E54-91F7-45C201E72F45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640080" y="384493"/>
            <a:ext cx="11521440" cy="1600200"/>
          </a:xfrm>
          <a:prstGeom prst="rect">
            <a:avLst/>
          </a:prstGeom>
        </p:spPr>
        <p:txBody>
          <a:bodyPr vert="horz" lIns="68403" tIns="34202" rIns="68403" bIns="34202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40080" y="2240281"/>
            <a:ext cx="11521440" cy="6336348"/>
          </a:xfrm>
          <a:prstGeom prst="rect">
            <a:avLst/>
          </a:prstGeom>
        </p:spPr>
        <p:txBody>
          <a:bodyPr vert="horz" lIns="68403" tIns="34202" rIns="68403" bIns="34202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640080" y="8898894"/>
            <a:ext cx="2987040" cy="511175"/>
          </a:xfrm>
          <a:prstGeom prst="rect">
            <a:avLst/>
          </a:prstGeom>
        </p:spPr>
        <p:txBody>
          <a:bodyPr vert="horz" lIns="68403" tIns="34202" rIns="68403" bIns="3420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62A21-FBD8-4F5D-B0FC-888D0E2F8281}" type="datetime1">
              <a:rPr kumimoji="1" lang="ja-JP" altLang="en-US" smtClean="0"/>
              <a:pPr/>
              <a:t>2017/10/6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4373880" y="8898894"/>
            <a:ext cx="4053840" cy="511175"/>
          </a:xfrm>
          <a:prstGeom prst="rect">
            <a:avLst/>
          </a:prstGeom>
        </p:spPr>
        <p:txBody>
          <a:bodyPr vert="horz" lIns="68403" tIns="34202" rIns="68403" bIns="3420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CN" altLang="en-US" smtClean="0"/>
              <a:t>未来創造展</a:t>
            </a:r>
            <a:r>
              <a:rPr kumimoji="1" lang="en-US" altLang="zh-CN" smtClean="0"/>
              <a:t>2015</a:t>
            </a:r>
            <a:r>
              <a:rPr kumimoji="1" lang="zh-CN" altLang="en-US" smtClean="0"/>
              <a:t>｜</a:t>
            </a:r>
            <a:r>
              <a:rPr kumimoji="1" lang="en-US" altLang="zh-CN" smtClean="0"/>
              <a:t>IT</a:t>
            </a:r>
            <a:r>
              <a:rPr kumimoji="1" lang="zh-CN" altLang="en-US" smtClean="0"/>
              <a:t>学部　学部内資料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174480" y="8898894"/>
            <a:ext cx="2987040" cy="511175"/>
          </a:xfrm>
          <a:prstGeom prst="rect">
            <a:avLst/>
          </a:prstGeom>
        </p:spPr>
        <p:txBody>
          <a:bodyPr vert="horz" lIns="68403" tIns="34202" rIns="68403" bIns="3420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EDB1-9EEF-4B2F-B248-E8A1368E98B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684031" rtl="0" eaLnBrk="1" latinLnBrk="0" hangingPunct="1"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6511" indent="-256511" algn="l" defTabSz="684031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5775" indent="-213759" algn="l" defTabSz="684031" rtl="0" eaLnBrk="1" latinLnBrk="0" hangingPunct="1">
        <a:spcBef>
          <a:spcPct val="20000"/>
        </a:spcBef>
        <a:buFont typeface="Arial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5038" indent="-171008" algn="l" defTabSz="684031" rtl="0" eaLnBrk="1" latinLnBrk="0" hangingPunct="1">
        <a:spcBef>
          <a:spcPct val="20000"/>
        </a:spcBef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7054" indent="-171008" algn="l" defTabSz="684031" rtl="0" eaLnBrk="1" latinLnBrk="0" hangingPunct="1">
        <a:spcBef>
          <a:spcPct val="20000"/>
        </a:spcBef>
        <a:buFont typeface="Arial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9069" indent="-171008" algn="l" defTabSz="684031" rtl="0" eaLnBrk="1" latinLnBrk="0" hangingPunct="1">
        <a:spcBef>
          <a:spcPct val="20000"/>
        </a:spcBef>
        <a:buFont typeface="Arial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1085" indent="-171008" algn="l" defTabSz="684031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3100" indent="-171008" algn="l" defTabSz="684031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5115" indent="-171008" algn="l" defTabSz="684031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07130" indent="-171008" algn="l" defTabSz="684031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4031" rtl="0" eaLnBrk="1" latinLnBrk="0" hangingPunct="1"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015" algn="l" defTabSz="684031" rtl="0" eaLnBrk="1" latinLnBrk="0" hangingPunct="1"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31" algn="l" defTabSz="684031" rtl="0" eaLnBrk="1" latinLnBrk="0" hangingPunct="1"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046" algn="l" defTabSz="684031" rtl="0" eaLnBrk="1" latinLnBrk="0" hangingPunct="1"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061" algn="l" defTabSz="684031" rtl="0" eaLnBrk="1" latinLnBrk="0" hangingPunct="1"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076" algn="l" defTabSz="684031" rtl="0" eaLnBrk="1" latinLnBrk="0" hangingPunct="1"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2092" algn="l" defTabSz="684031" rtl="0" eaLnBrk="1" latinLnBrk="0" hangingPunct="1"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4107" algn="l" defTabSz="684031" rtl="0" eaLnBrk="1" latinLnBrk="0" hangingPunct="1"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36123" algn="l" defTabSz="684031" rtl="0" eaLnBrk="1" latinLnBrk="0" hangingPunct="1"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.tiff"/><Relationship Id="rId21" Type="http://schemas.openxmlformats.org/officeDocument/2006/relationships/image" Target="../media/image19.png"/><Relationship Id="rId22" Type="http://schemas.openxmlformats.org/officeDocument/2006/relationships/image" Target="../media/image20.tiff"/><Relationship Id="rId23" Type="http://schemas.openxmlformats.org/officeDocument/2006/relationships/image" Target="../media/image21.png"/><Relationship Id="rId24" Type="http://schemas.openxmlformats.org/officeDocument/2006/relationships/image" Target="../media/image22.tiff"/><Relationship Id="rId25" Type="http://schemas.openxmlformats.org/officeDocument/2006/relationships/image" Target="../media/image23.tiff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tiff"/><Relationship Id="rId29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30" Type="http://schemas.openxmlformats.org/officeDocument/2006/relationships/image" Target="../media/image28.png"/><Relationship Id="rId31" Type="http://schemas.openxmlformats.org/officeDocument/2006/relationships/image" Target="../media/image29.tiff"/><Relationship Id="rId32" Type="http://schemas.openxmlformats.org/officeDocument/2006/relationships/image" Target="../media/image30.tiff"/><Relationship Id="rId9" Type="http://schemas.openxmlformats.org/officeDocument/2006/relationships/image" Target="../media/image7.tiff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33" Type="http://schemas.openxmlformats.org/officeDocument/2006/relationships/image" Target="../media/image31.tiff"/><Relationship Id="rId34" Type="http://schemas.openxmlformats.org/officeDocument/2006/relationships/image" Target="../media/image32.png"/><Relationship Id="rId35" Type="http://schemas.openxmlformats.org/officeDocument/2006/relationships/image" Target="../media/image33.tiff"/><Relationship Id="rId36" Type="http://schemas.openxmlformats.org/officeDocument/2006/relationships/image" Target="../media/image34.tiff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2" Type="http://schemas.openxmlformats.org/officeDocument/2006/relationships/image" Target="../media/image10.png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png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tiff"/><Relationship Id="rId19" Type="http://schemas.openxmlformats.org/officeDocument/2006/relationships/image" Target="../media/image17.png"/><Relationship Id="rId37" Type="http://schemas.openxmlformats.org/officeDocument/2006/relationships/image" Target="../media/image35.tiff"/><Relationship Id="rId38" Type="http://schemas.openxmlformats.org/officeDocument/2006/relationships/image" Target="../media/image36.tiff"/><Relationship Id="rId39" Type="http://schemas.openxmlformats.org/officeDocument/2006/relationships/image" Target="../media/image37.tiff"/><Relationship Id="rId40" Type="http://schemas.openxmlformats.org/officeDocument/2006/relationships/image" Target="../media/image38.png"/><Relationship Id="rId4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16.tiff"/><Relationship Id="rId10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58.png"/><Relationship Id="rId13" Type="http://schemas.openxmlformats.org/officeDocument/2006/relationships/image" Target="../media/image4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16.tiff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20" Type="http://schemas.openxmlformats.org/officeDocument/2006/relationships/image" Target="../media/image55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10" Type="http://schemas.openxmlformats.org/officeDocument/2006/relationships/image" Target="../media/image66.emf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48.png"/><Relationship Id="rId15" Type="http://schemas.openxmlformats.org/officeDocument/2006/relationships/image" Target="../media/image16.tiff"/><Relationship Id="rId16" Type="http://schemas.openxmlformats.org/officeDocument/2006/relationships/image" Target="../media/image3.png"/><Relationship Id="rId17" Type="http://schemas.openxmlformats.org/officeDocument/2006/relationships/image" Target="../media/image58.png"/><Relationship Id="rId18" Type="http://schemas.openxmlformats.org/officeDocument/2006/relationships/image" Target="../media/image50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83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10" Type="http://schemas.openxmlformats.org/officeDocument/2006/relationships/image" Target="../media/image58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jpg"/><Relationship Id="rId14" Type="http://schemas.openxmlformats.org/officeDocument/2006/relationships/image" Target="../media/image80.jpeg"/><Relationship Id="rId15" Type="http://schemas.openxmlformats.org/officeDocument/2006/relationships/image" Target="../media/image81.jpg"/><Relationship Id="rId16" Type="http://schemas.openxmlformats.org/officeDocument/2006/relationships/image" Target="../media/image55.png"/><Relationship Id="rId17" Type="http://schemas.openxmlformats.org/officeDocument/2006/relationships/image" Target="../media/image49.png"/><Relationship Id="rId18" Type="http://schemas.openxmlformats.org/officeDocument/2006/relationships/image" Target="../media/image82.jpg"/><Relationship Id="rId19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Relationship Id="rId4" Type="http://schemas.openxmlformats.org/officeDocument/2006/relationships/image" Target="../media/image74.jpeg"/><Relationship Id="rId5" Type="http://schemas.openxmlformats.org/officeDocument/2006/relationships/image" Target="../media/image75.png"/><Relationship Id="rId6" Type="http://schemas.openxmlformats.org/officeDocument/2006/relationships/image" Target="../media/image76.jpg"/><Relationship Id="rId7" Type="http://schemas.openxmlformats.org/officeDocument/2006/relationships/image" Target="../media/image48.png"/><Relationship Id="rId8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20" Type="http://schemas.openxmlformats.org/officeDocument/2006/relationships/image" Target="../media/image70.png"/><Relationship Id="rId21" Type="http://schemas.openxmlformats.org/officeDocument/2006/relationships/image" Target="../media/image83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10" Type="http://schemas.openxmlformats.org/officeDocument/2006/relationships/image" Target="../media/image88.png"/><Relationship Id="rId11" Type="http://schemas.openxmlformats.org/officeDocument/2006/relationships/image" Target="../media/image4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3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55.png"/><Relationship Id="rId19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Relationship Id="rId4" Type="http://schemas.openxmlformats.org/officeDocument/2006/relationships/image" Target="../media/image16.tiff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20" Type="http://schemas.openxmlformats.org/officeDocument/2006/relationships/image" Target="../media/image102.jpeg"/><Relationship Id="rId21" Type="http://schemas.openxmlformats.org/officeDocument/2006/relationships/image" Target="../media/image58.png"/><Relationship Id="rId22" Type="http://schemas.openxmlformats.org/officeDocument/2006/relationships/image" Target="../media/image49.png"/><Relationship Id="rId23" Type="http://schemas.openxmlformats.org/officeDocument/2006/relationships/image" Target="../media/image71.png"/><Relationship Id="rId24" Type="http://schemas.openxmlformats.org/officeDocument/2006/relationships/image" Target="../media/image54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3.png"/><Relationship Id="rId15" Type="http://schemas.openxmlformats.org/officeDocument/2006/relationships/image" Target="../media/image98.jp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46.png"/><Relationship Id="rId1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tiff"/><Relationship Id="rId4" Type="http://schemas.openxmlformats.org/officeDocument/2006/relationships/image" Target="../media/image48.png"/><Relationship Id="rId5" Type="http://schemas.openxmlformats.org/officeDocument/2006/relationships/image" Target="../media/image70.png"/><Relationship Id="rId6" Type="http://schemas.openxmlformats.org/officeDocument/2006/relationships/image" Target="../media/image50.png"/><Relationship Id="rId7" Type="http://schemas.openxmlformats.org/officeDocument/2006/relationships/image" Target="../media/image72.png"/><Relationship Id="rId8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70671" y="700529"/>
            <a:ext cx="12385376" cy="8735190"/>
          </a:xfrm>
          <a:prstGeom prst="rect">
            <a:avLst/>
          </a:prstGeom>
          <a:noFill/>
          <a:ln w="25400">
            <a:solidFill>
              <a:srgbClr val="FF6189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29929" y="4285646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367800" y="884406"/>
            <a:ext cx="5095528" cy="495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u="sng" dirty="0" smtClean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マイホーム</a:t>
            </a:r>
            <a:r>
              <a:rPr lang="ja-JP" altLang="en-US" sz="2000" dirty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から</a:t>
            </a:r>
            <a:r>
              <a:rPr lang="ja-JP" altLang="en-US" sz="2000" dirty="0">
                <a:solidFill>
                  <a:srgbClr val="FF000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家族に愛のおくりモノ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367800" y="1488339"/>
            <a:ext cx="5095528" cy="1140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マイホームからの話題提供とアドバイスで毎日を笑顔に。家族の幸せに寄り添い、愛と笑顔を提案する家。</a:t>
            </a:r>
            <a:endParaRPr kumimoji="1" lang="ja-JP" altLang="en-US" sz="16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641912" y="984176"/>
            <a:ext cx="6663543" cy="4170006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21000">
                <a:srgbClr val="00B0F0"/>
              </a:gs>
              <a:gs pos="68000">
                <a:schemeClr val="accent1">
                  <a:lumMod val="40000"/>
                  <a:lumOff val="6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vv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0133233" y="5985396"/>
            <a:ext cx="1884191" cy="29196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05" y="1761490"/>
            <a:ext cx="3658003" cy="3386447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0008" flipH="1">
            <a:off x="10043176" y="3142632"/>
            <a:ext cx="403109" cy="342802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6132">
            <a:off x="11527456" y="1216939"/>
            <a:ext cx="656582" cy="436839"/>
          </a:xfrm>
          <a:prstGeom prst="rect">
            <a:avLst/>
          </a:prstGeom>
        </p:spPr>
      </p:pic>
      <p:grpSp>
        <p:nvGrpSpPr>
          <p:cNvPr id="60" name="図形グループ 59"/>
          <p:cNvGrpSpPr/>
          <p:nvPr/>
        </p:nvGrpSpPr>
        <p:grpSpPr>
          <a:xfrm>
            <a:off x="429389" y="3242712"/>
            <a:ext cx="2443019" cy="2143986"/>
            <a:chOff x="3850600" y="5160640"/>
            <a:chExt cx="1683953" cy="1477832"/>
          </a:xfrm>
        </p:grpSpPr>
        <p:pic>
          <p:nvPicPr>
            <p:cNvPr id="61" name="図 6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869" y="5160640"/>
              <a:ext cx="745405" cy="689855"/>
            </a:xfrm>
            <a:prstGeom prst="rect">
              <a:avLst/>
            </a:prstGeom>
          </p:spPr>
        </p:pic>
        <p:grpSp>
          <p:nvGrpSpPr>
            <p:cNvPr id="62" name="図形グループ 61"/>
            <p:cNvGrpSpPr/>
            <p:nvPr/>
          </p:nvGrpSpPr>
          <p:grpSpPr>
            <a:xfrm>
              <a:off x="3850600" y="5326733"/>
              <a:ext cx="1683953" cy="1311739"/>
              <a:chOff x="3850600" y="5326733"/>
              <a:chExt cx="1683953" cy="1311739"/>
            </a:xfrm>
          </p:grpSpPr>
          <p:pic>
            <p:nvPicPr>
              <p:cNvPr id="63" name="図 6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2814" y="5326733"/>
                <a:ext cx="1311739" cy="1311739"/>
              </a:xfrm>
              <a:prstGeom prst="rect">
                <a:avLst/>
              </a:prstGeom>
            </p:spPr>
          </p:pic>
          <p:pic>
            <p:nvPicPr>
              <p:cNvPr id="64" name="図 6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0600" y="5973575"/>
                <a:ext cx="533976" cy="195177"/>
              </a:xfrm>
              <a:prstGeom prst="rect">
                <a:avLst/>
              </a:prstGeom>
            </p:spPr>
          </p:pic>
          <p:pic>
            <p:nvPicPr>
              <p:cNvPr id="65" name="図 6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2528" y="6240760"/>
                <a:ext cx="337219" cy="182987"/>
              </a:xfrm>
              <a:prstGeom prst="rect">
                <a:avLst/>
              </a:prstGeom>
            </p:spPr>
          </p:pic>
          <p:pic>
            <p:nvPicPr>
              <p:cNvPr id="66" name="図 6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2528" y="6456784"/>
                <a:ext cx="326624" cy="74736"/>
              </a:xfrm>
              <a:prstGeom prst="rect">
                <a:avLst/>
              </a:prstGeom>
            </p:spPr>
          </p:pic>
        </p:grpSp>
      </p:grpSp>
      <p:pic>
        <p:nvPicPr>
          <p:cNvPr id="76" name="図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927" y="2566426"/>
            <a:ext cx="1668685" cy="2567207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60" y="3664365"/>
            <a:ext cx="2515289" cy="123478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7276" y="4582650"/>
            <a:ext cx="6923738" cy="684515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8912" y="2587158"/>
            <a:ext cx="2829848" cy="2387686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67" y="3697988"/>
            <a:ext cx="1342211" cy="1141409"/>
          </a:xfrm>
          <a:prstGeom prst="rect">
            <a:avLst/>
          </a:prstGeom>
          <a:ln>
            <a:noFill/>
          </a:ln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8576">
            <a:off x="8504325" y="2033721"/>
            <a:ext cx="656582" cy="436839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0159">
            <a:off x="7106910" y="2931736"/>
            <a:ext cx="398906" cy="339228"/>
          </a:xfrm>
          <a:prstGeom prst="rect">
            <a:avLst/>
          </a:prstGeom>
        </p:spPr>
      </p:pic>
      <p:sp>
        <p:nvSpPr>
          <p:cNvPr id="108" name="正方形/長方形 107"/>
          <p:cNvSpPr/>
          <p:nvPr/>
        </p:nvSpPr>
        <p:spPr>
          <a:xfrm>
            <a:off x="6832848" y="1560240"/>
            <a:ext cx="4305282" cy="378120"/>
          </a:xfrm>
          <a:prstGeom prst="rect">
            <a:avLst/>
          </a:prstGeom>
          <a:noFill/>
          <a:ln>
            <a:noFill/>
          </a:ln>
          <a:effectLst>
            <a:glow rad="914400">
              <a:schemeClr val="accent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ln w="123825" cap="rnd" cmpd="dbl">
                  <a:noFill/>
                </a:ln>
                <a:solidFill>
                  <a:schemeClr val="tx1"/>
                </a:solidFill>
                <a:effectLst>
                  <a:outerShdw blurRad="50800" dist="50800" dir="5400000" sx="102000" sy="102000" algn="ctr" rotWithShape="0">
                    <a:schemeClr val="bg1">
                      <a:alpha val="82000"/>
                    </a:schemeClr>
                  </a:outerShdw>
                </a:effectLst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家族に愛とやすらぎを提案する家</a:t>
            </a:r>
            <a:endParaRPr kumimoji="1" lang="ja-JP" altLang="en-US" sz="2000" dirty="0">
              <a:ln w="123825" cap="rnd" cmpd="dbl">
                <a:noFill/>
              </a:ln>
              <a:solidFill>
                <a:schemeClr val="tx1"/>
              </a:solidFill>
              <a:effectLst>
                <a:outerShdw blurRad="50800" dist="50800" dir="5400000" sx="102000" sy="102000" algn="ctr" rotWithShape="0">
                  <a:schemeClr val="bg1">
                    <a:alpha val="82000"/>
                  </a:schemeClr>
                </a:outerShdw>
              </a:effectLst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166" name="図 1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22" y="2945851"/>
            <a:ext cx="1756197" cy="891355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984996" y="3180966"/>
            <a:ext cx="1344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帰りたい！！！</a:t>
            </a:r>
            <a:endParaRPr kumimoji="1" lang="ja-JP" altLang="en-US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171" name="図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8204">
            <a:off x="10940202" y="2121096"/>
            <a:ext cx="656582" cy="436839"/>
          </a:xfrm>
          <a:prstGeom prst="rect">
            <a:avLst/>
          </a:prstGeom>
        </p:spPr>
      </p:pic>
      <p:grpSp>
        <p:nvGrpSpPr>
          <p:cNvPr id="13" name="図形グループ 12"/>
          <p:cNvGrpSpPr/>
          <p:nvPr/>
        </p:nvGrpSpPr>
        <p:grpSpPr>
          <a:xfrm>
            <a:off x="680165" y="5592687"/>
            <a:ext cx="4531797" cy="3384376"/>
            <a:chOff x="761284" y="5736704"/>
            <a:chExt cx="4531797" cy="3384376"/>
          </a:xfrm>
        </p:grpSpPr>
        <p:sp>
          <p:nvSpPr>
            <p:cNvPr id="38" name="角丸四角形 37"/>
            <p:cNvSpPr/>
            <p:nvPr/>
          </p:nvSpPr>
          <p:spPr>
            <a:xfrm>
              <a:off x="3236049" y="6201421"/>
              <a:ext cx="2007253" cy="291965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9" name="図 6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24178" y="5736704"/>
              <a:ext cx="856342" cy="856342"/>
            </a:xfrm>
            <a:prstGeom prst="rect">
              <a:avLst/>
            </a:prstGeom>
          </p:spPr>
        </p:pic>
        <p:grpSp>
          <p:nvGrpSpPr>
            <p:cNvPr id="11" name="図形グループ 10"/>
            <p:cNvGrpSpPr/>
            <p:nvPr/>
          </p:nvGrpSpPr>
          <p:grpSpPr>
            <a:xfrm>
              <a:off x="761284" y="5781226"/>
              <a:ext cx="2177350" cy="3339854"/>
              <a:chOff x="761284" y="5781226"/>
              <a:chExt cx="2177350" cy="3339854"/>
            </a:xfrm>
          </p:grpSpPr>
          <p:sp>
            <p:nvSpPr>
              <p:cNvPr id="34" name="角丸四角形 33"/>
              <p:cNvSpPr/>
              <p:nvPr/>
            </p:nvSpPr>
            <p:spPr>
              <a:xfrm>
                <a:off x="859785" y="6169689"/>
                <a:ext cx="1950631" cy="295139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2" name="図形グループ 11"/>
              <p:cNvGrpSpPr/>
              <p:nvPr/>
            </p:nvGrpSpPr>
            <p:grpSpPr>
              <a:xfrm>
                <a:off x="821527" y="5781226"/>
                <a:ext cx="508054" cy="632230"/>
                <a:chOff x="745041" y="6112586"/>
                <a:chExt cx="508054" cy="632230"/>
              </a:xfrm>
            </p:grpSpPr>
            <p:pic>
              <p:nvPicPr>
                <p:cNvPr id="67" name="図 66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5041" y="6112586"/>
                  <a:ext cx="508054" cy="508054"/>
                </a:xfrm>
                <a:prstGeom prst="rect">
                  <a:avLst/>
                </a:prstGeom>
              </p:spPr>
            </p:pic>
            <p:pic>
              <p:nvPicPr>
                <p:cNvPr id="68" name="図 67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5920" y="6322262"/>
                  <a:ext cx="442599" cy="422554"/>
                </a:xfrm>
                <a:prstGeom prst="rect">
                  <a:avLst/>
                </a:prstGeom>
              </p:spPr>
            </p:pic>
          </p:grpSp>
          <p:pic>
            <p:nvPicPr>
              <p:cNvPr id="79" name="図 78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04" y="6940548"/>
                <a:ext cx="663440" cy="740372"/>
              </a:xfrm>
              <a:prstGeom prst="rect">
                <a:avLst/>
              </a:prstGeom>
            </p:spPr>
          </p:pic>
          <p:pic>
            <p:nvPicPr>
              <p:cNvPr id="80" name="図 79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25467" y="6771032"/>
                <a:ext cx="325729" cy="325729"/>
              </a:xfrm>
              <a:prstGeom prst="rect">
                <a:avLst/>
              </a:prstGeom>
            </p:spPr>
          </p:pic>
          <p:pic>
            <p:nvPicPr>
              <p:cNvPr id="85" name="図 84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337" y="7011955"/>
                <a:ext cx="298034" cy="380933"/>
              </a:xfrm>
              <a:prstGeom prst="rect">
                <a:avLst/>
              </a:prstGeom>
            </p:spPr>
          </p:pic>
          <p:pic>
            <p:nvPicPr>
              <p:cNvPr id="86" name="図 85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19154" y="6939134"/>
                <a:ext cx="640106" cy="627268"/>
              </a:xfrm>
              <a:prstGeom prst="rect">
                <a:avLst/>
              </a:prstGeom>
            </p:spPr>
          </p:pic>
          <p:pic>
            <p:nvPicPr>
              <p:cNvPr id="87" name="図 86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9603" y="7036148"/>
                <a:ext cx="1147603" cy="515756"/>
              </a:xfrm>
              <a:prstGeom prst="rect">
                <a:avLst/>
              </a:prstGeom>
            </p:spPr>
          </p:pic>
          <p:pic>
            <p:nvPicPr>
              <p:cNvPr id="88" name="図 87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19933" y="7001185"/>
                <a:ext cx="575382" cy="556821"/>
              </a:xfrm>
              <a:prstGeom prst="rect">
                <a:avLst/>
              </a:prstGeom>
            </p:spPr>
          </p:pic>
          <p:sp>
            <p:nvSpPr>
              <p:cNvPr id="89" name="正方形/長方形 88"/>
              <p:cNvSpPr/>
              <p:nvPr/>
            </p:nvSpPr>
            <p:spPr>
              <a:xfrm>
                <a:off x="761284" y="7917572"/>
                <a:ext cx="2177350" cy="7852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ja-JP" altLang="en-US" sz="1200" dirty="0">
                  <a:solidFill>
                    <a:schemeClr val="tx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  <a:p>
                <a:pPr algn="ctr"/>
                <a:r>
                  <a:rPr lang="ja-JP" altLang="en-US" sz="1200" dirty="0" smtClean="0">
                    <a:solidFill>
                      <a:schemeClr val="tx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感情を検知し、知らせる</a:t>
                </a:r>
              </a:p>
              <a:p>
                <a:pPr algn="ctr"/>
                <a:r>
                  <a:rPr lang="ja-JP" altLang="en-US" sz="1200" dirty="0" smtClean="0">
                    <a:solidFill>
                      <a:schemeClr val="tx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ことで思いやりを持ち、</a:t>
                </a:r>
              </a:p>
              <a:p>
                <a:pPr algn="ctr"/>
                <a:r>
                  <a:rPr lang="ja-JP" altLang="en-US" sz="1200" dirty="0" smtClean="0">
                    <a:solidFill>
                      <a:schemeClr val="tx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相互に愛情が伝わり</a:t>
                </a:r>
              </a:p>
              <a:p>
                <a:pPr algn="ctr"/>
                <a:r>
                  <a:rPr lang="ja-JP" altLang="en-US" sz="1200" dirty="0" smtClean="0">
                    <a:solidFill>
                      <a:srgbClr val="FF0000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家族を幸せ円満に</a:t>
                </a:r>
                <a:endParaRPr lang="ja-JP" altLang="en-US" sz="1200" dirty="0">
                  <a:solidFill>
                    <a:srgbClr val="FF0000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  <a:p>
                <a:pPr algn="ctr"/>
                <a:endParaRPr lang="ja-JP" altLang="en-US" sz="1200" dirty="0">
                  <a:solidFill>
                    <a:srgbClr val="FF0000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  <p:sp>
            <p:nvSpPr>
              <p:cNvPr id="90" name="テキスト ボックス 89"/>
              <p:cNvSpPr txBox="1"/>
              <p:nvPr/>
            </p:nvSpPr>
            <p:spPr>
              <a:xfrm>
                <a:off x="1038027" y="6389468"/>
                <a:ext cx="16268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b="1" dirty="0" smtClean="0">
                    <a:solidFill>
                      <a:srgbClr val="FF58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家族円満</a:t>
                </a:r>
                <a:r>
                  <a:rPr lang="ja-JP" altLang="en-US" sz="1400" b="1" dirty="0">
                    <a:solidFill>
                      <a:srgbClr val="FF58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に</a:t>
                </a:r>
                <a:r>
                  <a:rPr lang="ja-JP" altLang="en-US" sz="1400" b="1" dirty="0" smtClean="0">
                    <a:solidFill>
                      <a:srgbClr val="FF58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助力</a:t>
                </a:r>
                <a:endParaRPr lang="ja-JP" altLang="en-US" sz="1400" b="1" dirty="0">
                  <a:solidFill>
                    <a:srgbClr val="FF58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sp>
          <p:nvSpPr>
            <p:cNvPr id="91" name="テキスト ボックス 90"/>
            <p:cNvSpPr txBox="1"/>
            <p:nvPr/>
          </p:nvSpPr>
          <p:spPr>
            <a:xfrm>
              <a:off x="3445007" y="6386001"/>
              <a:ext cx="16690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b="1" dirty="0">
                  <a:solidFill>
                    <a:srgbClr val="FF58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リフォームで幸せ</a:t>
              </a:r>
            </a:p>
          </p:txBody>
        </p:sp>
        <p:sp>
          <p:nvSpPr>
            <p:cNvPr id="98" name="正方形/長方形 97"/>
            <p:cNvSpPr/>
            <p:nvPr/>
          </p:nvSpPr>
          <p:spPr>
            <a:xfrm>
              <a:off x="3257152" y="8053645"/>
              <a:ext cx="2035929" cy="4828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 smtClean="0">
                  <a:solidFill>
                    <a:schemeClr val="tx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家族の好み・理想・状況</a:t>
              </a:r>
            </a:p>
            <a:p>
              <a:pPr algn="ctr"/>
              <a:r>
                <a:rPr lang="ja-JP" altLang="en-US" sz="1200" dirty="0" smtClean="0">
                  <a:solidFill>
                    <a:schemeClr val="tx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に合わせ、毎日マイホームが視覚聴覚的にリフォーム</a:t>
              </a:r>
            </a:p>
            <a:p>
              <a:pPr algn="ctr"/>
              <a:r>
                <a:rPr lang="ja-JP" altLang="en-US" sz="1200" dirty="0" smtClean="0">
                  <a:solidFill>
                    <a:srgbClr val="FF0000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日々の新しい暮らしが幸せ</a:t>
              </a:r>
            </a:p>
          </p:txBody>
        </p:sp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32448" y="5962222"/>
              <a:ext cx="442599" cy="422554"/>
            </a:xfrm>
            <a:prstGeom prst="rect">
              <a:avLst/>
            </a:prstGeom>
          </p:spPr>
        </p:pic>
        <p:pic>
          <p:nvPicPr>
            <p:cNvPr id="121" name="図 12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6584" y="6888832"/>
              <a:ext cx="693992" cy="696604"/>
            </a:xfrm>
            <a:prstGeom prst="rect">
              <a:avLst/>
            </a:prstGeom>
          </p:spPr>
        </p:pic>
        <p:sp>
          <p:nvSpPr>
            <p:cNvPr id="122" name="右矢印 121"/>
            <p:cNvSpPr/>
            <p:nvPr/>
          </p:nvSpPr>
          <p:spPr>
            <a:xfrm>
              <a:off x="3888480" y="7120346"/>
              <a:ext cx="625655" cy="18194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5" name="図 124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940" y="6933896"/>
              <a:ext cx="559746" cy="561853"/>
            </a:xfrm>
            <a:prstGeom prst="rect">
              <a:avLst/>
            </a:prstGeom>
          </p:spPr>
        </p:pic>
        <p:pic>
          <p:nvPicPr>
            <p:cNvPr id="126" name="図 125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727" y="7065455"/>
              <a:ext cx="475126" cy="302892"/>
            </a:xfrm>
            <a:prstGeom prst="rect">
              <a:avLst/>
            </a:prstGeom>
          </p:spPr>
        </p:pic>
        <p:pic>
          <p:nvPicPr>
            <p:cNvPr id="131" name="図 130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456584" y="6672808"/>
              <a:ext cx="335600" cy="335600"/>
            </a:xfrm>
            <a:prstGeom prst="rect">
              <a:avLst/>
            </a:prstGeom>
          </p:spPr>
        </p:pic>
      </p:grpSp>
      <p:grpSp>
        <p:nvGrpSpPr>
          <p:cNvPr id="15" name="図形グループ 14"/>
          <p:cNvGrpSpPr/>
          <p:nvPr/>
        </p:nvGrpSpPr>
        <p:grpSpPr>
          <a:xfrm>
            <a:off x="5531194" y="5674070"/>
            <a:ext cx="1991307" cy="3302993"/>
            <a:chOff x="5612313" y="5818087"/>
            <a:chExt cx="1991307" cy="3302993"/>
          </a:xfrm>
        </p:grpSpPr>
        <p:sp>
          <p:nvSpPr>
            <p:cNvPr id="42" name="角丸四角形 41"/>
            <p:cNvSpPr/>
            <p:nvPr/>
          </p:nvSpPr>
          <p:spPr>
            <a:xfrm>
              <a:off x="5612313" y="6201421"/>
              <a:ext cx="1991307" cy="291965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/>
            <p:cNvSpPr/>
            <p:nvPr/>
          </p:nvSpPr>
          <p:spPr>
            <a:xfrm>
              <a:off x="5635310" y="7968952"/>
              <a:ext cx="1917618" cy="813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話題の提供や遊びの提案</a:t>
              </a:r>
            </a:p>
            <a:p>
              <a:pPr algn="ctr"/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により絆が</a:t>
              </a:r>
              <a:r>
                <a:rPr kumimoji="1" lang="ja-JP" altLang="en-US" sz="1200" dirty="0" smtClean="0">
                  <a:solidFill>
                    <a:schemeClr val="tx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深まり、</a:t>
              </a:r>
            </a:p>
            <a:p>
              <a:pPr algn="ctr"/>
              <a:r>
                <a:rPr lang="ja-JP" altLang="en-US" sz="1200" dirty="0" smtClean="0">
                  <a:solidFill>
                    <a:schemeClr val="tx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相互理解も高まることで</a:t>
              </a:r>
              <a:endParaRPr lang="ja-JP" altLang="en-US" sz="1200" dirty="0">
                <a:solidFill>
                  <a:schemeClr val="tx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  <a:p>
              <a:pPr algn="ctr"/>
              <a:r>
                <a:rPr kumimoji="1" lang="ja-JP" altLang="en-US" sz="1200" dirty="0" smtClean="0">
                  <a:solidFill>
                    <a:schemeClr val="tx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幸せを生み出し</a:t>
              </a:r>
            </a:p>
            <a:p>
              <a:pPr algn="ctr"/>
              <a:r>
                <a:rPr kumimoji="1" lang="ja-JP" altLang="en-US" sz="1200" dirty="0" smtClean="0">
                  <a:solidFill>
                    <a:srgbClr val="FF0000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家族愛と絆を深める</a:t>
              </a:r>
              <a:endParaRPr kumimoji="1" lang="ja-JP" altLang="en-US" sz="1200" dirty="0">
                <a:solidFill>
                  <a:srgbClr val="FF000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sp>
          <p:nvSpPr>
            <p:cNvPr id="103" name="テキスト ボックス 102"/>
            <p:cNvSpPr txBox="1"/>
            <p:nvPr/>
          </p:nvSpPr>
          <p:spPr>
            <a:xfrm>
              <a:off x="5760209" y="6386340"/>
              <a:ext cx="1792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b="1" dirty="0" smtClean="0">
                  <a:solidFill>
                    <a:srgbClr val="FF58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愛と絆</a:t>
              </a:r>
              <a:r>
                <a:rPr lang="ja-JP" altLang="en-US" sz="1400" b="1" dirty="0">
                  <a:solidFill>
                    <a:srgbClr val="FF58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を深める</a:t>
              </a:r>
              <a:r>
                <a:rPr lang="ja-JP" altLang="en-US" sz="1400" b="1" dirty="0" smtClean="0">
                  <a:solidFill>
                    <a:srgbClr val="FF58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提案</a:t>
              </a:r>
              <a:endParaRPr lang="ja-JP" altLang="en-US" sz="1400" b="1" dirty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66585" y="5990144"/>
              <a:ext cx="442599" cy="422554"/>
            </a:xfrm>
            <a:prstGeom prst="rect">
              <a:avLst/>
            </a:prstGeom>
          </p:spPr>
        </p:pic>
        <p:pic>
          <p:nvPicPr>
            <p:cNvPr id="93" name="図 92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 rot="20704394">
              <a:off x="5614295" y="5818087"/>
              <a:ext cx="309530" cy="389377"/>
            </a:xfrm>
            <a:prstGeom prst="rect">
              <a:avLst/>
            </a:prstGeom>
          </p:spPr>
        </p:pic>
        <p:pic>
          <p:nvPicPr>
            <p:cNvPr id="135" name="図 13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320" y="6866329"/>
              <a:ext cx="719728" cy="734756"/>
            </a:xfrm>
            <a:prstGeom prst="rect">
              <a:avLst/>
            </a:prstGeom>
          </p:spPr>
        </p:pic>
        <p:pic>
          <p:nvPicPr>
            <p:cNvPr id="138" name="図 137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939426" y="6917400"/>
              <a:ext cx="294371" cy="234478"/>
            </a:xfrm>
            <a:prstGeom prst="rect">
              <a:avLst/>
            </a:prstGeom>
          </p:spPr>
        </p:pic>
        <p:pic>
          <p:nvPicPr>
            <p:cNvPr id="141" name="図 140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620117" y="6942452"/>
              <a:ext cx="832433" cy="653459"/>
            </a:xfrm>
            <a:prstGeom prst="rect">
              <a:avLst/>
            </a:prstGeom>
          </p:spPr>
        </p:pic>
      </p:grpSp>
      <p:grpSp>
        <p:nvGrpSpPr>
          <p:cNvPr id="19" name="図形グループ 18"/>
          <p:cNvGrpSpPr/>
          <p:nvPr/>
        </p:nvGrpSpPr>
        <p:grpSpPr>
          <a:xfrm>
            <a:off x="7835451" y="5736703"/>
            <a:ext cx="4040117" cy="3240361"/>
            <a:chOff x="7916570" y="5880720"/>
            <a:chExt cx="4040117" cy="3240361"/>
          </a:xfrm>
        </p:grpSpPr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156326" y="5880720"/>
              <a:ext cx="852986" cy="597090"/>
            </a:xfrm>
            <a:prstGeom prst="rect">
              <a:avLst/>
            </a:prstGeom>
          </p:spPr>
        </p:pic>
        <p:sp>
          <p:nvSpPr>
            <p:cNvPr id="97" name="テキスト ボックス 96"/>
            <p:cNvSpPr txBox="1"/>
            <p:nvPr/>
          </p:nvSpPr>
          <p:spPr>
            <a:xfrm>
              <a:off x="10412420" y="6377464"/>
              <a:ext cx="1481468" cy="31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b="1" dirty="0">
                  <a:solidFill>
                    <a:srgbClr val="FF58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やすらぎ・安眠</a:t>
              </a:r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10338319" y="7929897"/>
              <a:ext cx="1618368" cy="6362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騒音遮断と設定した</a:t>
              </a:r>
            </a:p>
            <a:p>
              <a:pPr algn="ctr"/>
              <a:r>
                <a:rPr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シチュエーションで</a:t>
              </a:r>
            </a:p>
            <a:p>
              <a:pPr algn="ctr"/>
              <a:r>
                <a:rPr lang="ja-JP" altLang="en-US" sz="1200" dirty="0" smtClean="0">
                  <a:solidFill>
                    <a:srgbClr val="FF0000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やすらぎ</a:t>
              </a:r>
              <a:r>
                <a:rPr lang="ja-JP" altLang="en-US" sz="1200" dirty="0">
                  <a:solidFill>
                    <a:srgbClr val="FF0000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を</a:t>
              </a:r>
              <a:r>
                <a:rPr lang="ja-JP" altLang="en-US" sz="1200" dirty="0" smtClean="0">
                  <a:solidFill>
                    <a:srgbClr val="FF0000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提供</a:t>
              </a:r>
              <a:r>
                <a:rPr lang="ja-JP" altLang="en-US" sz="1200" dirty="0" smtClean="0">
                  <a:solidFill>
                    <a:schemeClr val="tx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で</a:t>
              </a:r>
            </a:p>
            <a:p>
              <a:pPr algn="ctr"/>
              <a:r>
                <a:rPr lang="ja-JP" altLang="en-US" sz="1200" dirty="0" smtClean="0">
                  <a:solidFill>
                    <a:schemeClr val="tx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ぐっすり安眠する</a:t>
              </a:r>
            </a:p>
          </p:txBody>
        </p:sp>
        <p:pic>
          <p:nvPicPr>
            <p:cNvPr id="107" name="図 10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263109" y="5968360"/>
              <a:ext cx="442599" cy="422554"/>
            </a:xfrm>
            <a:prstGeom prst="rect">
              <a:avLst/>
            </a:prstGeom>
          </p:spPr>
        </p:pic>
        <p:grpSp>
          <p:nvGrpSpPr>
            <p:cNvPr id="16" name="図形グループ 15"/>
            <p:cNvGrpSpPr/>
            <p:nvPr/>
          </p:nvGrpSpPr>
          <p:grpSpPr>
            <a:xfrm>
              <a:off x="7916570" y="5979443"/>
              <a:ext cx="1940614" cy="3141638"/>
              <a:chOff x="7916570" y="5979443"/>
              <a:chExt cx="1940614" cy="3141638"/>
            </a:xfrm>
          </p:grpSpPr>
          <p:sp>
            <p:nvSpPr>
              <p:cNvPr id="46" name="角丸四角形 45"/>
              <p:cNvSpPr/>
              <p:nvPr/>
            </p:nvSpPr>
            <p:spPr>
              <a:xfrm>
                <a:off x="7916570" y="6235581"/>
                <a:ext cx="1936152" cy="2885500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正方形/長方形 99"/>
              <p:cNvSpPr/>
              <p:nvPr/>
            </p:nvSpPr>
            <p:spPr>
              <a:xfrm>
                <a:off x="8010775" y="7968952"/>
                <a:ext cx="1686622" cy="4798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1200" dirty="0" smtClean="0">
                    <a:solidFill>
                      <a:schemeClr val="tx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疲れた一日、家が</a:t>
                </a:r>
              </a:p>
              <a:p>
                <a:pPr algn="ctr"/>
                <a:r>
                  <a:rPr lang="ja-JP" altLang="en-US" sz="1200" dirty="0" smtClean="0">
                    <a:solidFill>
                      <a:schemeClr val="tx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お出迎えすることで</a:t>
                </a:r>
                <a:r>
                  <a:rPr lang="ja-JP" altLang="en-US" sz="1200" dirty="0" smtClean="0">
                    <a:solidFill>
                      <a:srgbClr val="FF0000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心が癒される</a:t>
                </a:r>
                <a:endParaRPr lang="ja-JP" altLang="en-US" sz="1200" dirty="0">
                  <a:solidFill>
                    <a:srgbClr val="FF0000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  <p:sp>
            <p:nvSpPr>
              <p:cNvPr id="102" name="テキスト ボックス 101"/>
              <p:cNvSpPr txBox="1"/>
              <p:nvPr/>
            </p:nvSpPr>
            <p:spPr>
              <a:xfrm>
                <a:off x="8036912" y="6384776"/>
                <a:ext cx="1820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b="1" dirty="0">
                    <a:solidFill>
                      <a:srgbClr val="FF58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至福の瞬間・出迎え</a:t>
                </a:r>
              </a:p>
            </p:txBody>
          </p:sp>
          <p:pic>
            <p:nvPicPr>
              <p:cNvPr id="106" name="図 105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72631" y="5979443"/>
                <a:ext cx="442599" cy="422554"/>
              </a:xfrm>
              <a:prstGeom prst="rect">
                <a:avLst/>
              </a:prstGeom>
            </p:spPr>
          </p:pic>
          <p:sp>
            <p:nvSpPr>
              <p:cNvPr id="112" name="線吹き出し 1 (枠付き) 111"/>
              <p:cNvSpPr/>
              <p:nvPr/>
            </p:nvSpPr>
            <p:spPr>
              <a:xfrm>
                <a:off x="8794835" y="7467732"/>
                <a:ext cx="863502" cy="305415"/>
              </a:xfrm>
              <a:prstGeom prst="borderCallout1">
                <a:avLst>
                  <a:gd name="adj1" fmla="val 57823"/>
                  <a:gd name="adj2" fmla="val 134"/>
                  <a:gd name="adj3" fmla="val 19226"/>
                  <a:gd name="adj4" fmla="val -26406"/>
                </a:avLst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ja-JP" altLang="en-US" sz="1100" dirty="0" smtClean="0"/>
                  <a:t>ただいま！</a:t>
                </a:r>
              </a:p>
            </p:txBody>
          </p:sp>
          <p:sp>
            <p:nvSpPr>
              <p:cNvPr id="113" name="角丸四角形吹き出し 112"/>
              <p:cNvSpPr/>
              <p:nvPr/>
            </p:nvSpPr>
            <p:spPr>
              <a:xfrm>
                <a:off x="8640654" y="7016734"/>
                <a:ext cx="1119027" cy="302892"/>
              </a:xfrm>
              <a:prstGeom prst="wedgeRoundRectCallout">
                <a:avLst>
                  <a:gd name="adj1" fmla="val 37022"/>
                  <a:gd name="adj2" fmla="val -110284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 algn="ctr"/>
                <a:r>
                  <a:rPr kumimoji="1" lang="ja-JP" altLang="en-US" sz="1100" dirty="0" smtClean="0"/>
                  <a:t>おかえりなさい</a:t>
                </a:r>
              </a:p>
            </p:txBody>
          </p:sp>
          <p:pic>
            <p:nvPicPr>
              <p:cNvPr id="115" name="図 114"/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5082" y="6890065"/>
                <a:ext cx="720706" cy="795261"/>
              </a:xfrm>
              <a:prstGeom prst="rect">
                <a:avLst/>
              </a:prstGeom>
            </p:spPr>
          </p:pic>
        </p:grpSp>
        <p:sp>
          <p:nvSpPr>
            <p:cNvPr id="154" name="角丸四角形吹き出し 153"/>
            <p:cNvSpPr/>
            <p:nvPr/>
          </p:nvSpPr>
          <p:spPr>
            <a:xfrm>
              <a:off x="10310768" y="7072716"/>
              <a:ext cx="914568" cy="295631"/>
            </a:xfrm>
            <a:prstGeom prst="wedgeRoundRectCallout">
              <a:avLst>
                <a:gd name="adj1" fmla="val -24149"/>
                <a:gd name="adj2" fmla="val -123547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endParaRPr kumimoji="1" lang="ja-JP" altLang="en-US" sz="1200" dirty="0" smtClean="0"/>
            </a:p>
          </p:txBody>
        </p:sp>
        <p:pic>
          <p:nvPicPr>
            <p:cNvPr id="155" name="図 154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333317" y="7040439"/>
              <a:ext cx="820011" cy="334552"/>
            </a:xfrm>
            <a:prstGeom prst="rect">
              <a:avLst/>
            </a:prstGeom>
          </p:spPr>
        </p:pic>
        <p:pic>
          <p:nvPicPr>
            <p:cNvPr id="156" name="図 155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1207263" y="7028480"/>
              <a:ext cx="749424" cy="665437"/>
            </a:xfrm>
            <a:prstGeom prst="rect">
              <a:avLst/>
            </a:prstGeom>
          </p:spPr>
        </p:pic>
        <p:pic>
          <p:nvPicPr>
            <p:cNvPr id="157" name="図 156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 rot="21381449">
              <a:off x="11232232" y="6754812"/>
              <a:ext cx="228990" cy="420594"/>
            </a:xfrm>
            <a:prstGeom prst="rect">
              <a:avLst/>
            </a:prstGeom>
          </p:spPr>
        </p:pic>
      </p:grpSp>
      <p:sp>
        <p:nvSpPr>
          <p:cNvPr id="5" name="角丸四角形 4"/>
          <p:cNvSpPr/>
          <p:nvPr/>
        </p:nvSpPr>
        <p:spPr>
          <a:xfrm>
            <a:off x="367799" y="5564128"/>
            <a:ext cx="11937655" cy="3637859"/>
          </a:xfrm>
          <a:prstGeom prst="roundRect">
            <a:avLst>
              <a:gd name="adj" fmla="val 4967"/>
            </a:avLst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flipH="1">
            <a:off x="5652432" y="915799"/>
            <a:ext cx="1468856" cy="1327035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49272" y="1164614"/>
            <a:ext cx="1394350" cy="125972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54062" y="1342323"/>
            <a:ext cx="1086272" cy="1099936"/>
          </a:xfrm>
          <a:prstGeom prst="rect">
            <a:avLst/>
          </a:prstGeom>
        </p:spPr>
      </p:pic>
      <p:grpSp>
        <p:nvGrpSpPr>
          <p:cNvPr id="116" name="図形グループ 115"/>
          <p:cNvGrpSpPr/>
          <p:nvPr/>
        </p:nvGrpSpPr>
        <p:grpSpPr>
          <a:xfrm>
            <a:off x="139256" y="101942"/>
            <a:ext cx="12382224" cy="600884"/>
            <a:chOff x="139256" y="101942"/>
            <a:chExt cx="12382224" cy="600884"/>
          </a:xfrm>
        </p:grpSpPr>
        <p:grpSp>
          <p:nvGrpSpPr>
            <p:cNvPr id="117" name="図形グループ 116"/>
            <p:cNvGrpSpPr/>
            <p:nvPr/>
          </p:nvGrpSpPr>
          <p:grpSpPr>
            <a:xfrm>
              <a:off x="2595472" y="101942"/>
              <a:ext cx="9926008" cy="522194"/>
              <a:chOff x="2595472" y="101942"/>
              <a:chExt cx="9926008" cy="522194"/>
            </a:xfrm>
          </p:grpSpPr>
          <p:grpSp>
            <p:nvGrpSpPr>
              <p:cNvPr id="120" name="図形グループ 119"/>
              <p:cNvGrpSpPr/>
              <p:nvPr/>
            </p:nvGrpSpPr>
            <p:grpSpPr>
              <a:xfrm>
                <a:off x="10521478" y="101942"/>
                <a:ext cx="2000002" cy="522194"/>
                <a:chOff x="10521478" y="101942"/>
                <a:chExt cx="2000002" cy="522194"/>
              </a:xfrm>
            </p:grpSpPr>
            <p:pic>
              <p:nvPicPr>
                <p:cNvPr id="124" name="図 123"/>
                <p:cNvPicPr>
                  <a:picLocks noChangeAspect="1"/>
                </p:cNvPicPr>
                <p:nvPr/>
              </p:nvPicPr>
              <p:blipFill>
                <a:blip r:embed="rId40">
                  <a:lum bright="-1000"/>
                </a:blip>
                <a:stretch>
                  <a:fillRect/>
                </a:stretch>
              </p:blipFill>
              <p:spPr>
                <a:xfrm>
                  <a:off x="10521478" y="101942"/>
                  <a:ext cx="2000002" cy="522194"/>
                </a:xfrm>
                <a:prstGeom prst="rect">
                  <a:avLst/>
                </a:prstGeom>
                <a:noFill/>
              </p:spPr>
            </p:pic>
            <p:sp>
              <p:nvSpPr>
                <p:cNvPr id="127" name="テキスト ボックス 126"/>
                <p:cNvSpPr txBox="1"/>
                <p:nvPr/>
              </p:nvSpPr>
              <p:spPr>
                <a:xfrm>
                  <a:off x="10698273" y="156394"/>
                  <a:ext cx="1605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800" b="1" dirty="0" smtClean="0">
                      <a:solidFill>
                        <a:schemeClr val="bg1"/>
                      </a:solidFill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世界観</a:t>
                  </a:r>
                  <a:endParaRPr kumimoji="1" lang="ja-JP" altLang="en-US" sz="1800" b="1" dirty="0">
                    <a:solidFill>
                      <a:schemeClr val="bg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sp>
            <p:nvSpPr>
              <p:cNvPr id="123" name="テキスト ボックス 122"/>
              <p:cNvSpPr txBox="1"/>
              <p:nvPr/>
            </p:nvSpPr>
            <p:spPr>
              <a:xfrm>
                <a:off x="2595472" y="223891"/>
                <a:ext cx="759287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学科名：高度情報処理学科　クラス名：</a:t>
                </a:r>
                <a:r>
                  <a:rPr kumimoji="1" lang="en-US" altLang="ja-JP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IH-14A−703</a:t>
                </a:r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　グループ名：第二班</a:t>
                </a:r>
                <a:endParaRPr kumimoji="1" lang="ja-JP" altLang="en-US" sz="17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119" name="図 118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56" y="250366"/>
              <a:ext cx="876013" cy="45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6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トライプ矢印 7"/>
          <p:cNvSpPr/>
          <p:nvPr/>
        </p:nvSpPr>
        <p:spPr>
          <a:xfrm>
            <a:off x="383932" y="3506088"/>
            <a:ext cx="12221983" cy="4010926"/>
          </a:xfrm>
          <a:prstGeom prst="stripedRightArrow">
            <a:avLst/>
          </a:prstGeom>
          <a:gradFill flip="none" rotWithShape="1">
            <a:gsLst>
              <a:gs pos="18000">
                <a:srgbClr val="FF6189"/>
              </a:gs>
              <a:gs pos="76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170671" y="745930"/>
            <a:ext cx="12385376" cy="8735190"/>
          </a:xfrm>
          <a:prstGeom prst="rect">
            <a:avLst/>
          </a:prstGeom>
          <a:noFill/>
          <a:ln w="25400">
            <a:solidFill>
              <a:srgbClr val="FF6189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76020" y="1345027"/>
            <a:ext cx="9417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solidFill>
                  <a:srgbClr val="FF2F9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ハッピーホームは家族を幸せにし、地球全体をピンク色に！</a:t>
            </a:r>
          </a:p>
          <a:p>
            <a:r>
              <a:rPr kumimoji="1" lang="ja-JP" altLang="en-US" sz="16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ハッピーホームが毎日、家族の幸せバロメーターを測定し</a:t>
            </a:r>
            <a:r>
              <a:rPr kumimoji="1" lang="ja-JP" altLang="en-US" sz="1600" dirty="0" smtClean="0">
                <a:solidFill>
                  <a:srgbClr val="FF2F9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屋根が</a:t>
            </a:r>
            <a:r>
              <a:rPr kumimoji="1" lang="ja-JP" altLang="en-US" sz="16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元の色から徐々に</a:t>
            </a:r>
            <a:r>
              <a:rPr kumimoji="1" lang="ja-JP" altLang="en-US" sz="1600" dirty="0" smtClean="0">
                <a:solidFill>
                  <a:srgbClr val="FF2F9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ピンク色に変化！</a:t>
            </a:r>
          </a:p>
          <a:p>
            <a:r>
              <a:rPr kumimoji="1" lang="ja-JP" altLang="en-US" sz="16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日本から世界へ。青い地球を愛溢れるピンク惑星へ！</a:t>
            </a: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74535" y="607465"/>
            <a:ext cx="2775611" cy="400110"/>
          </a:xfrm>
          <a:prstGeom prst="rect">
            <a:avLst/>
          </a:prstGeom>
          <a:ln>
            <a:solidFill>
              <a:srgbClr val="FF2F9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ハッピーホームの目的</a:t>
            </a:r>
            <a:endParaRPr kumimoji="1" lang="ja-JP" altLang="en-US" sz="20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5" b="16696"/>
          <a:stretch/>
        </p:blipFill>
        <p:spPr>
          <a:xfrm>
            <a:off x="3727685" y="3362107"/>
            <a:ext cx="5314631" cy="4963707"/>
          </a:xfrm>
          <a:prstGeom prst="rect">
            <a:avLst/>
          </a:prstGeom>
        </p:spPr>
      </p:pic>
      <p:grpSp>
        <p:nvGrpSpPr>
          <p:cNvPr id="78" name="図形グループ 77"/>
          <p:cNvGrpSpPr/>
          <p:nvPr/>
        </p:nvGrpSpPr>
        <p:grpSpPr>
          <a:xfrm>
            <a:off x="81455" y="101942"/>
            <a:ext cx="12440025" cy="522194"/>
            <a:chOff x="81455" y="101942"/>
            <a:chExt cx="12440025" cy="522194"/>
          </a:xfrm>
        </p:grpSpPr>
        <p:grpSp>
          <p:nvGrpSpPr>
            <p:cNvPr id="79" name="図形グループ 78"/>
            <p:cNvGrpSpPr/>
            <p:nvPr/>
          </p:nvGrpSpPr>
          <p:grpSpPr>
            <a:xfrm>
              <a:off x="2595472" y="101942"/>
              <a:ext cx="9926008" cy="522194"/>
              <a:chOff x="2595472" y="101942"/>
              <a:chExt cx="9926008" cy="522194"/>
            </a:xfrm>
          </p:grpSpPr>
          <p:grpSp>
            <p:nvGrpSpPr>
              <p:cNvPr id="82" name="図形グループ 81"/>
              <p:cNvGrpSpPr/>
              <p:nvPr/>
            </p:nvGrpSpPr>
            <p:grpSpPr>
              <a:xfrm>
                <a:off x="10521478" y="101942"/>
                <a:ext cx="2000002" cy="522194"/>
                <a:chOff x="10521478" y="101942"/>
                <a:chExt cx="2000002" cy="522194"/>
              </a:xfrm>
            </p:grpSpPr>
            <p:pic>
              <p:nvPicPr>
                <p:cNvPr id="84" name="図 83"/>
                <p:cNvPicPr>
                  <a:picLocks noChangeAspect="1"/>
                </p:cNvPicPr>
                <p:nvPr/>
              </p:nvPicPr>
              <p:blipFill>
                <a:blip r:embed="rId4">
                  <a:lum bright="-1000"/>
                </a:blip>
                <a:stretch>
                  <a:fillRect/>
                </a:stretch>
              </p:blipFill>
              <p:spPr>
                <a:xfrm>
                  <a:off x="10521478" y="101942"/>
                  <a:ext cx="2000002" cy="522194"/>
                </a:xfrm>
                <a:prstGeom prst="rect">
                  <a:avLst/>
                </a:prstGeom>
                <a:noFill/>
              </p:spPr>
            </p:pic>
            <p:sp>
              <p:nvSpPr>
                <p:cNvPr id="85" name="テキスト ボックス 84"/>
                <p:cNvSpPr txBox="1"/>
                <p:nvPr/>
              </p:nvSpPr>
              <p:spPr>
                <a:xfrm>
                  <a:off x="10698273" y="156394"/>
                  <a:ext cx="1605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800" b="1" dirty="0" smtClean="0">
                      <a:solidFill>
                        <a:schemeClr val="bg1"/>
                      </a:solidFill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企画目的</a:t>
                  </a:r>
                  <a:endParaRPr kumimoji="1" lang="ja-JP" altLang="en-US" sz="1800" b="1" dirty="0">
                    <a:solidFill>
                      <a:schemeClr val="bg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sp>
            <p:nvSpPr>
              <p:cNvPr id="83" name="テキスト ボックス 82"/>
              <p:cNvSpPr txBox="1"/>
              <p:nvPr/>
            </p:nvSpPr>
            <p:spPr>
              <a:xfrm>
                <a:off x="2595472" y="223891"/>
                <a:ext cx="759287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学科名：高度情報処理学科　クラス名：</a:t>
                </a:r>
                <a:r>
                  <a:rPr kumimoji="1" lang="en-US" altLang="ja-JP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IH-14A−703</a:t>
                </a:r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　グループ名：第二班</a:t>
                </a:r>
                <a:endParaRPr kumimoji="1" lang="ja-JP" altLang="en-US" sz="17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80" name="図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5" y="144699"/>
              <a:ext cx="876013" cy="452460"/>
            </a:xfrm>
            <a:prstGeom prst="rect">
              <a:avLst/>
            </a:prstGeom>
          </p:spPr>
        </p:pic>
      </p:grpSp>
      <p:pic>
        <p:nvPicPr>
          <p:cNvPr id="5" name="図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65" y="4700960"/>
            <a:ext cx="2286000" cy="2286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73" y="4700960"/>
            <a:ext cx="2286000" cy="22860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394" y="2288763"/>
            <a:ext cx="2120955" cy="2024895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>
            <a:off x="2293339" y="3362107"/>
            <a:ext cx="2051665" cy="951551"/>
          </a:xfrm>
          <a:prstGeom prst="right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/>
              <a:t>BEFORE</a:t>
            </a:r>
            <a:endParaRPr kumimoji="1" lang="ja-JP" altLang="en-US" sz="3200" dirty="0"/>
          </a:p>
        </p:txBody>
      </p:sp>
      <p:sp>
        <p:nvSpPr>
          <p:cNvPr id="19" name="右矢印 18"/>
          <p:cNvSpPr/>
          <p:nvPr/>
        </p:nvSpPr>
        <p:spPr>
          <a:xfrm>
            <a:off x="8282739" y="3311764"/>
            <a:ext cx="2051665" cy="951551"/>
          </a:xfrm>
          <a:prstGeom prst="rightArrow">
            <a:avLst/>
          </a:prstGeom>
          <a:ln>
            <a:solidFill>
              <a:srgbClr val="FF2F9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/>
              <a:t>AFTER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341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図形グループ 35"/>
          <p:cNvGrpSpPr/>
          <p:nvPr/>
        </p:nvGrpSpPr>
        <p:grpSpPr>
          <a:xfrm>
            <a:off x="323206" y="2037800"/>
            <a:ext cx="12478394" cy="8017093"/>
            <a:chOff x="179190" y="1809568"/>
            <a:chExt cx="12478394" cy="8017093"/>
          </a:xfrm>
        </p:grpSpPr>
        <p:pic>
          <p:nvPicPr>
            <p:cNvPr id="186" name="図 185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190" y="1809568"/>
              <a:ext cx="12478394" cy="8017093"/>
            </a:xfrm>
            <a:prstGeom prst="rect">
              <a:avLst/>
            </a:prstGeom>
          </p:spPr>
        </p:pic>
        <p:grpSp>
          <p:nvGrpSpPr>
            <p:cNvPr id="33" name="図形グループ 32"/>
            <p:cNvGrpSpPr/>
            <p:nvPr/>
          </p:nvGrpSpPr>
          <p:grpSpPr>
            <a:xfrm>
              <a:off x="3577185" y="5136522"/>
              <a:ext cx="3658548" cy="3239652"/>
              <a:chOff x="1390566" y="3562184"/>
              <a:chExt cx="6394852" cy="4519604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566" y="3562184"/>
                <a:ext cx="6394852" cy="4519604"/>
              </a:xfrm>
              <a:prstGeom prst="rect">
                <a:avLst/>
              </a:prstGeom>
            </p:spPr>
          </p:pic>
          <p:pic>
            <p:nvPicPr>
              <p:cNvPr id="31" name="図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6590" y="3978041"/>
                <a:ext cx="5976664" cy="3168353"/>
              </a:xfrm>
              <a:prstGeom prst="rect">
                <a:avLst/>
              </a:prstGeom>
            </p:spPr>
          </p:pic>
        </p:grpSp>
        <p:sp>
          <p:nvSpPr>
            <p:cNvPr id="35" name="テキスト ボックス 34"/>
            <p:cNvSpPr txBox="1"/>
            <p:nvPr/>
          </p:nvSpPr>
          <p:spPr>
            <a:xfrm>
              <a:off x="4829206" y="5050284"/>
              <a:ext cx="24055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ハッピーホーム基幹システム</a:t>
              </a:r>
              <a:endParaRPr kumimoji="1" lang="ja-JP" altLang="en-US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sp>
        <p:nvSpPr>
          <p:cNvPr id="3" name="正方形/長方形 2"/>
          <p:cNvSpPr/>
          <p:nvPr/>
        </p:nvSpPr>
        <p:spPr>
          <a:xfrm>
            <a:off x="170671" y="745930"/>
            <a:ext cx="12385376" cy="8735190"/>
          </a:xfrm>
          <a:prstGeom prst="rect">
            <a:avLst/>
          </a:prstGeom>
          <a:noFill/>
          <a:ln w="25400">
            <a:solidFill>
              <a:srgbClr val="FF6189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367799" y="2257686"/>
            <a:ext cx="11937655" cy="6944302"/>
          </a:xfrm>
          <a:prstGeom prst="roundRect">
            <a:avLst>
              <a:gd name="adj" fmla="val 4967"/>
            </a:avLst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64144" y="1137226"/>
            <a:ext cx="11059438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ハッピーホームは</a:t>
            </a:r>
            <a:r>
              <a:rPr kumimoji="1" lang="ja-JP" altLang="en-US" sz="1600" dirty="0" smtClean="0">
                <a:solidFill>
                  <a:srgbClr val="FF2F9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家族愛</a:t>
            </a:r>
            <a:r>
              <a:rPr kumimoji="1" lang="ja-JP" altLang="en-US" sz="16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を飛躍させるシステムの総称。</a:t>
            </a:r>
          </a:p>
          <a:p>
            <a:endParaRPr kumimoji="1" lang="ja-JP" altLang="en-US" sz="3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ja-JP" altLang="en-US" sz="16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基幹システムと</a:t>
            </a:r>
            <a:r>
              <a:rPr kumimoji="1" lang="ja-JP" altLang="en-US" sz="1600" dirty="0" smtClean="0">
                <a:solidFill>
                  <a:srgbClr val="00B05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家族スキャナー</a:t>
            </a:r>
            <a:r>
              <a:rPr kumimoji="1" lang="ja-JP" altLang="en-US" sz="16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、</a:t>
            </a:r>
            <a:r>
              <a:rPr kumimoji="1" lang="ja-JP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おしゃべりくん、提案くん、リフォームくん</a:t>
            </a:r>
            <a:r>
              <a:rPr kumimoji="1" lang="ja-JP" altLang="en-US" sz="16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、家中のもの（ドアノブなど）と連携し</a:t>
            </a:r>
          </a:p>
          <a:p>
            <a:r>
              <a:rPr kumimoji="1" lang="ja-JP" altLang="en-US" sz="1600" dirty="0" smtClean="0">
                <a:solidFill>
                  <a:srgbClr val="FF2F9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家族の幸せを今以上に向上させるためのもの</a:t>
            </a:r>
            <a:r>
              <a:rPr kumimoji="1" lang="ja-JP" altLang="en-US" sz="16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。</a:t>
            </a:r>
            <a:endParaRPr kumimoji="1" lang="ja-JP" altLang="en-US" sz="16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174535" y="607465"/>
            <a:ext cx="2682979" cy="400110"/>
          </a:xfrm>
          <a:prstGeom prst="rect">
            <a:avLst/>
          </a:prstGeom>
          <a:ln>
            <a:solidFill>
              <a:srgbClr val="FF2F9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ハッピーホーム概要</a:t>
            </a:r>
            <a:endParaRPr kumimoji="1" lang="ja-JP" altLang="en-US" sz="20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37" name="図形グループ 36"/>
          <p:cNvGrpSpPr/>
          <p:nvPr/>
        </p:nvGrpSpPr>
        <p:grpSpPr>
          <a:xfrm>
            <a:off x="9939440" y="2807275"/>
            <a:ext cx="2124128" cy="1345786"/>
            <a:chOff x="9880405" y="7665736"/>
            <a:chExt cx="2124128" cy="1345786"/>
          </a:xfrm>
        </p:grpSpPr>
        <p:pic>
          <p:nvPicPr>
            <p:cNvPr id="187" name="図 18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34272" y="7750453"/>
              <a:ext cx="758300" cy="880807"/>
            </a:xfrm>
            <a:prstGeom prst="rect">
              <a:avLst/>
            </a:prstGeom>
          </p:spPr>
        </p:pic>
        <p:pic>
          <p:nvPicPr>
            <p:cNvPr id="188" name="図 18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6890" y="7778374"/>
              <a:ext cx="655314" cy="770601"/>
            </a:xfrm>
            <a:prstGeom prst="rect">
              <a:avLst/>
            </a:prstGeom>
          </p:spPr>
        </p:pic>
        <p:sp>
          <p:nvSpPr>
            <p:cNvPr id="189" name="正方形/長方形 188"/>
            <p:cNvSpPr/>
            <p:nvPr/>
          </p:nvSpPr>
          <p:spPr>
            <a:xfrm>
              <a:off x="9880405" y="7665736"/>
              <a:ext cx="2124128" cy="1345786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0" name="テキスト ボックス 189"/>
            <p:cNvSpPr txBox="1"/>
            <p:nvPr/>
          </p:nvSpPr>
          <p:spPr>
            <a:xfrm>
              <a:off x="10269469" y="8549857"/>
              <a:ext cx="1322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外出中の家族と</a:t>
              </a:r>
            </a:p>
            <a:p>
              <a:r>
                <a:rPr kumimoji="1" lang="ja-JP" altLang="en-US" sz="1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ハッピーアプリ</a:t>
              </a:r>
              <a:endParaRPr kumimoji="1" lang="ja-JP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195" name="図形グループ 194"/>
          <p:cNvGrpSpPr/>
          <p:nvPr/>
        </p:nvGrpSpPr>
        <p:grpSpPr>
          <a:xfrm>
            <a:off x="5796723" y="2554994"/>
            <a:ext cx="1581026" cy="1523149"/>
            <a:chOff x="8084815" y="290413"/>
            <a:chExt cx="1581026" cy="1523149"/>
          </a:xfrm>
        </p:grpSpPr>
        <p:pic>
          <p:nvPicPr>
            <p:cNvPr id="196" name="図 19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922" y="290413"/>
              <a:ext cx="982919" cy="982919"/>
            </a:xfrm>
            <a:prstGeom prst="rect">
              <a:avLst/>
            </a:prstGeom>
          </p:spPr>
        </p:pic>
        <p:pic>
          <p:nvPicPr>
            <p:cNvPr id="197" name="図 19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68888" y="636797"/>
              <a:ext cx="703716" cy="671844"/>
            </a:xfrm>
            <a:prstGeom prst="rect">
              <a:avLst/>
            </a:prstGeom>
          </p:spPr>
        </p:pic>
        <p:sp>
          <p:nvSpPr>
            <p:cNvPr id="198" name="テキスト ボックス 197"/>
            <p:cNvSpPr txBox="1"/>
            <p:nvPr/>
          </p:nvSpPr>
          <p:spPr>
            <a:xfrm>
              <a:off x="8143175" y="1344388"/>
              <a:ext cx="12811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>
                  <a:solidFill>
                    <a:srgbClr val="00B050"/>
                  </a:solidFill>
                </a:rPr>
                <a:t>家族スキャナー</a:t>
              </a:r>
              <a:endParaRPr kumimoji="1" lang="en-US" altLang="ja-JP" dirty="0" smtClean="0">
                <a:solidFill>
                  <a:srgbClr val="00B050"/>
                </a:solidFill>
              </a:endParaRPr>
            </a:p>
          </p:txBody>
        </p:sp>
        <p:sp>
          <p:nvSpPr>
            <p:cNvPr id="199" name="円/楕円 198"/>
            <p:cNvSpPr/>
            <p:nvPr/>
          </p:nvSpPr>
          <p:spPr>
            <a:xfrm>
              <a:off x="8084815" y="562325"/>
              <a:ext cx="1249034" cy="1251237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9080990" y="5471889"/>
            <a:ext cx="1296333" cy="1345786"/>
            <a:chOff x="7417802" y="3233317"/>
            <a:chExt cx="1296333" cy="1345786"/>
          </a:xfrm>
        </p:grpSpPr>
        <p:grpSp>
          <p:nvGrpSpPr>
            <p:cNvPr id="40" name="図形グループ 39"/>
            <p:cNvGrpSpPr/>
            <p:nvPr/>
          </p:nvGrpSpPr>
          <p:grpSpPr>
            <a:xfrm>
              <a:off x="7523047" y="3400187"/>
              <a:ext cx="1191088" cy="1103365"/>
              <a:chOff x="7383221" y="5137395"/>
              <a:chExt cx="1191088" cy="1103365"/>
            </a:xfrm>
          </p:grpSpPr>
          <p:pic>
            <p:nvPicPr>
              <p:cNvPr id="191" name="図 190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383221" y="5137395"/>
                <a:ext cx="456294" cy="456294"/>
              </a:xfrm>
              <a:prstGeom prst="rect">
                <a:avLst/>
              </a:prstGeom>
            </p:spPr>
          </p:pic>
          <p:sp>
            <p:nvSpPr>
              <p:cNvPr id="192" name="テキスト ボックス 191"/>
              <p:cNvSpPr txBox="1"/>
              <p:nvPr/>
            </p:nvSpPr>
            <p:spPr>
              <a:xfrm>
                <a:off x="7413414" y="5948372"/>
                <a:ext cx="116089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リフォームくん</a:t>
                </a:r>
                <a:endParaRPr kumimoji="1" lang="ja-JP" alt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93" name="図 19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1693" y="5189733"/>
                <a:ext cx="703716" cy="671844"/>
              </a:xfrm>
              <a:prstGeom prst="rect">
                <a:avLst/>
              </a:prstGeom>
            </p:spPr>
          </p:pic>
        </p:grpSp>
        <p:sp>
          <p:nvSpPr>
            <p:cNvPr id="194" name="正方形/長方形 193"/>
            <p:cNvSpPr/>
            <p:nvPr/>
          </p:nvSpPr>
          <p:spPr>
            <a:xfrm>
              <a:off x="7417802" y="3233317"/>
              <a:ext cx="1296333" cy="1345786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7784266" y="3869360"/>
            <a:ext cx="1296333" cy="1382323"/>
            <a:chOff x="2299997" y="3883591"/>
            <a:chExt cx="1296333" cy="1382323"/>
          </a:xfrm>
        </p:grpSpPr>
        <p:sp>
          <p:nvSpPr>
            <p:cNvPr id="200" name="テキスト ボックス 199"/>
            <p:cNvSpPr txBox="1"/>
            <p:nvPr/>
          </p:nvSpPr>
          <p:spPr>
            <a:xfrm>
              <a:off x="2598684" y="4973526"/>
              <a:ext cx="77617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提案</a:t>
              </a:r>
              <a:r>
                <a:rPr kumimoji="1" lang="ja-JP" altLang="en-US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くん</a:t>
              </a:r>
              <a:endParaRPr kumimoji="1" lang="ja-JP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1" name="図 20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4914" y="4220562"/>
              <a:ext cx="703716" cy="671844"/>
            </a:xfrm>
            <a:prstGeom prst="rect">
              <a:avLst/>
            </a:prstGeom>
          </p:spPr>
        </p:pic>
        <p:pic>
          <p:nvPicPr>
            <p:cNvPr id="202" name="図 201"/>
            <p:cNvPicPr>
              <a:picLocks noChangeAspect="1"/>
            </p:cNvPicPr>
            <p:nvPr/>
          </p:nvPicPr>
          <p:blipFill>
            <a:blip r:embed="rId11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675" y="3897051"/>
              <a:ext cx="707139" cy="707139"/>
            </a:xfrm>
            <a:prstGeom prst="rect">
              <a:avLst/>
            </a:prstGeom>
          </p:spPr>
        </p:pic>
        <p:sp>
          <p:nvSpPr>
            <p:cNvPr id="206" name="正方形/長方形 205"/>
            <p:cNvSpPr/>
            <p:nvPr/>
          </p:nvSpPr>
          <p:spPr>
            <a:xfrm>
              <a:off x="2299997" y="3883591"/>
              <a:ext cx="1296333" cy="1345786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2656189" y="3818474"/>
            <a:ext cx="1333945" cy="1353678"/>
            <a:chOff x="3738074" y="3920406"/>
            <a:chExt cx="1333945" cy="1353678"/>
          </a:xfrm>
        </p:grpSpPr>
        <p:pic>
          <p:nvPicPr>
            <p:cNvPr id="203" name="図 20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32031" y="4237811"/>
              <a:ext cx="703716" cy="671844"/>
            </a:xfrm>
            <a:prstGeom prst="rect">
              <a:avLst/>
            </a:prstGeom>
          </p:spPr>
        </p:pic>
        <p:sp>
          <p:nvSpPr>
            <p:cNvPr id="204" name="テキスト ボックス 203"/>
            <p:cNvSpPr txBox="1"/>
            <p:nvPr/>
          </p:nvSpPr>
          <p:spPr>
            <a:xfrm>
              <a:off x="3738074" y="4973526"/>
              <a:ext cx="116089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おしゃべり</a:t>
              </a:r>
              <a:r>
                <a:rPr kumimoji="1" lang="ja-JP" altLang="en-US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くん</a:t>
              </a:r>
              <a:endParaRPr kumimoji="1"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5" name="図 204"/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168" y="3920406"/>
              <a:ext cx="687582" cy="687582"/>
            </a:xfrm>
            <a:prstGeom prst="rect">
              <a:avLst/>
            </a:prstGeom>
          </p:spPr>
        </p:pic>
        <p:sp>
          <p:nvSpPr>
            <p:cNvPr id="207" name="正方形/長方形 206"/>
            <p:cNvSpPr/>
            <p:nvPr/>
          </p:nvSpPr>
          <p:spPr>
            <a:xfrm>
              <a:off x="3775686" y="3928298"/>
              <a:ext cx="1296333" cy="1345786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7" name="カギ線コネクタ 46"/>
          <p:cNvCxnSpPr>
            <a:stCxn id="7" idx="3"/>
            <a:endCxn id="206" idx="2"/>
          </p:cNvCxnSpPr>
          <p:nvPr/>
        </p:nvCxnSpPr>
        <p:spPr>
          <a:xfrm flipV="1">
            <a:off x="7379749" y="5215146"/>
            <a:ext cx="1052684" cy="1769434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カギ線コネクタ 207"/>
          <p:cNvCxnSpPr>
            <a:endCxn id="194" idx="2"/>
          </p:cNvCxnSpPr>
          <p:nvPr/>
        </p:nvCxnSpPr>
        <p:spPr>
          <a:xfrm flipV="1">
            <a:off x="7377749" y="6817675"/>
            <a:ext cx="2351408" cy="166904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カギ線コネクタ 208"/>
          <p:cNvCxnSpPr>
            <a:stCxn id="206" idx="0"/>
            <a:endCxn id="190" idx="2"/>
          </p:cNvCxnSpPr>
          <p:nvPr/>
        </p:nvCxnSpPr>
        <p:spPr>
          <a:xfrm rot="16200000" flipH="1">
            <a:off x="9569301" y="2732491"/>
            <a:ext cx="283701" cy="2557439"/>
          </a:xfrm>
          <a:prstGeom prst="bentConnector5">
            <a:avLst>
              <a:gd name="adj1" fmla="val -80578"/>
              <a:gd name="adj2" fmla="val 49742"/>
              <a:gd name="adj3" fmla="val 180578"/>
            </a:avLst>
          </a:prstGeom>
          <a:ln w="222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カギ線コネクタ 209"/>
          <p:cNvCxnSpPr>
            <a:endCxn id="35" idx="0"/>
          </p:cNvCxnSpPr>
          <p:nvPr/>
        </p:nvCxnSpPr>
        <p:spPr>
          <a:xfrm rot="5400000">
            <a:off x="5882469" y="4481859"/>
            <a:ext cx="1090181" cy="503132"/>
          </a:xfrm>
          <a:prstGeom prst="bentConnector3">
            <a:avLst>
              <a:gd name="adj1" fmla="val 50000"/>
            </a:avLst>
          </a:prstGeom>
          <a:ln w="222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カギ線コネクタ 210"/>
          <p:cNvCxnSpPr>
            <a:stCxn id="7" idx="1"/>
            <a:endCxn id="207" idx="2"/>
          </p:cNvCxnSpPr>
          <p:nvPr/>
        </p:nvCxnSpPr>
        <p:spPr>
          <a:xfrm rot="10800000">
            <a:off x="3341969" y="5172152"/>
            <a:ext cx="379233" cy="1812428"/>
          </a:xfrm>
          <a:prstGeom prst="bentConnector2">
            <a:avLst/>
          </a:prstGeom>
          <a:ln w="222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カギ線コネクタ 211"/>
          <p:cNvCxnSpPr>
            <a:endCxn id="81" idx="0"/>
          </p:cNvCxnSpPr>
          <p:nvPr/>
        </p:nvCxnSpPr>
        <p:spPr>
          <a:xfrm rot="10800000" flipV="1">
            <a:off x="2236069" y="3437304"/>
            <a:ext cx="3560655" cy="3455339"/>
          </a:xfrm>
          <a:prstGeom prst="bentConnector2">
            <a:avLst/>
          </a:prstGeom>
          <a:ln w="22225"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図形グループ 224"/>
          <p:cNvGrpSpPr/>
          <p:nvPr/>
        </p:nvGrpSpPr>
        <p:grpSpPr>
          <a:xfrm>
            <a:off x="1892078" y="6892644"/>
            <a:ext cx="851515" cy="908057"/>
            <a:chOff x="1892078" y="6892644"/>
            <a:chExt cx="851515" cy="908057"/>
          </a:xfrm>
        </p:grpSpPr>
        <p:pic>
          <p:nvPicPr>
            <p:cNvPr id="81" name="図 8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078" y="6892644"/>
              <a:ext cx="687980" cy="623398"/>
            </a:xfrm>
            <a:prstGeom prst="rect">
              <a:avLst/>
            </a:prstGeom>
          </p:spPr>
        </p:pic>
        <p:sp>
          <p:nvSpPr>
            <p:cNvPr id="216" name="テキスト ボックス 215"/>
            <p:cNvSpPr txBox="1"/>
            <p:nvPr/>
          </p:nvSpPr>
          <p:spPr>
            <a:xfrm>
              <a:off x="1892078" y="7508313"/>
              <a:ext cx="85151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ドアノブ</a:t>
              </a:r>
              <a:endParaRPr kumimoji="1" lang="ja-JP" altLang="en-US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cxnSp>
        <p:nvCxnSpPr>
          <p:cNvPr id="220" name="カギ線コネクタ 219"/>
          <p:cNvCxnSpPr>
            <a:endCxn id="17" idx="0"/>
          </p:cNvCxnSpPr>
          <p:nvPr/>
        </p:nvCxnSpPr>
        <p:spPr>
          <a:xfrm>
            <a:off x="7377749" y="6984579"/>
            <a:ext cx="1655270" cy="199899"/>
          </a:xfrm>
          <a:prstGeom prst="bentConnector2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カギ線コネクタ 60"/>
          <p:cNvCxnSpPr>
            <a:stCxn id="189" idx="1"/>
            <a:endCxn id="199" idx="6"/>
          </p:cNvCxnSpPr>
          <p:nvPr/>
        </p:nvCxnSpPr>
        <p:spPr>
          <a:xfrm flipH="1" flipV="1">
            <a:off x="7045757" y="3452525"/>
            <a:ext cx="2893683" cy="27643"/>
          </a:xfrm>
          <a:prstGeom prst="straightConnector1">
            <a:avLst/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23437" y="7184478"/>
            <a:ext cx="1619164" cy="1619164"/>
          </a:xfrm>
          <a:prstGeom prst="rect">
            <a:avLst/>
          </a:prstGeom>
        </p:spPr>
      </p:pic>
      <p:sp>
        <p:nvSpPr>
          <p:cNvPr id="68" name="テキスト ボックス 67"/>
          <p:cNvSpPr txBox="1"/>
          <p:nvPr/>
        </p:nvSpPr>
        <p:spPr>
          <a:xfrm>
            <a:off x="9118251" y="8404377"/>
            <a:ext cx="6825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テレビ</a:t>
            </a:r>
            <a:endParaRPr kumimoji="1" lang="ja-JP" altLang="en-US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69" name="図 6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14" y="3876219"/>
            <a:ext cx="456517" cy="456517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5109438" y="4297549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ライト</a:t>
            </a:r>
            <a:endParaRPr kumimoji="1" lang="ja-JP" altLang="en-US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cxnSp>
        <p:nvCxnSpPr>
          <p:cNvPr id="71" name="カギ線コネクタ 70"/>
          <p:cNvCxnSpPr/>
          <p:nvPr/>
        </p:nvCxnSpPr>
        <p:spPr>
          <a:xfrm rot="5400000" flipH="1" flipV="1">
            <a:off x="4940478" y="4751946"/>
            <a:ext cx="683585" cy="422835"/>
          </a:xfrm>
          <a:prstGeom prst="bentConnector3">
            <a:avLst>
              <a:gd name="adj1" fmla="val 50000"/>
            </a:avLst>
          </a:prstGeom>
          <a:ln w="222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角丸四角形吹き出し 5"/>
          <p:cNvSpPr/>
          <p:nvPr/>
        </p:nvSpPr>
        <p:spPr>
          <a:xfrm>
            <a:off x="3729130" y="7628086"/>
            <a:ext cx="1087494" cy="592716"/>
          </a:xfrm>
          <a:prstGeom prst="wedgeRoundRectCallout">
            <a:avLst>
              <a:gd name="adj1" fmla="val 36227"/>
              <a:gd name="adj2" fmla="val -1018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家族の幸せ</a:t>
            </a:r>
          </a:p>
          <a:p>
            <a:pPr algn="ctr"/>
            <a:r>
              <a:rPr kumimoji="1" lang="ja-JP" altLang="en-US" sz="11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グラフ</a:t>
            </a:r>
            <a:endParaRPr kumimoji="1" lang="ja-JP" altLang="en-US" sz="11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63" name="角丸四角形吹き出し 62"/>
          <p:cNvSpPr/>
          <p:nvPr/>
        </p:nvSpPr>
        <p:spPr>
          <a:xfrm>
            <a:off x="5632245" y="7524881"/>
            <a:ext cx="1087494" cy="592716"/>
          </a:xfrm>
          <a:prstGeom prst="wedgeRoundRectCallout">
            <a:avLst>
              <a:gd name="adj1" fmla="val 10027"/>
              <a:gd name="adj2" fmla="val -750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イベントの</a:t>
            </a:r>
          </a:p>
          <a:p>
            <a:pPr algn="ctr"/>
            <a:r>
              <a:rPr kumimoji="1" lang="ja-JP" altLang="en-US" sz="11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状態</a:t>
            </a:r>
            <a:endParaRPr kumimoji="1" lang="ja-JP" altLang="en-US" sz="11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64" name="角丸四角形吹き出し 63"/>
          <p:cNvSpPr/>
          <p:nvPr/>
        </p:nvSpPr>
        <p:spPr>
          <a:xfrm>
            <a:off x="3896233" y="5706429"/>
            <a:ext cx="1087494" cy="592716"/>
          </a:xfrm>
          <a:prstGeom prst="wedgeRoundRectCallout">
            <a:avLst>
              <a:gd name="adj1" fmla="val 37445"/>
              <a:gd name="adj2" fmla="val 658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処理中の処理</a:t>
            </a:r>
            <a:endParaRPr kumimoji="1" lang="ja-JP" altLang="en-US" sz="11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145840" y="2408800"/>
            <a:ext cx="23519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実線：イベントの指示や連携</a:t>
            </a:r>
            <a:endParaRPr kumimoji="1" lang="ja-JP" altLang="en-US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1132126" y="2671640"/>
            <a:ext cx="26853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破線：イベント通知やデータ提供</a:t>
            </a:r>
            <a:endParaRPr kumimoji="1" lang="ja-JP" altLang="en-US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cxnSp>
        <p:nvCxnSpPr>
          <p:cNvPr id="75" name="カギ線コネクタ 74"/>
          <p:cNvCxnSpPr/>
          <p:nvPr/>
        </p:nvCxnSpPr>
        <p:spPr>
          <a:xfrm flipH="1" flipV="1">
            <a:off x="621683" y="2577497"/>
            <a:ext cx="529250" cy="431"/>
          </a:xfrm>
          <a:prstGeom prst="straightConnector1">
            <a:avLst/>
          </a:prstGeom>
          <a:ln w="22225"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カギ線コネクタ 74"/>
          <p:cNvCxnSpPr/>
          <p:nvPr/>
        </p:nvCxnSpPr>
        <p:spPr>
          <a:xfrm flipH="1" flipV="1">
            <a:off x="621683" y="2826768"/>
            <a:ext cx="529250" cy="431"/>
          </a:xfrm>
          <a:prstGeom prst="straightConnector1">
            <a:avLst/>
          </a:prstGeom>
          <a:ln w="22225"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図形グループ 71"/>
          <p:cNvGrpSpPr/>
          <p:nvPr/>
        </p:nvGrpSpPr>
        <p:grpSpPr>
          <a:xfrm>
            <a:off x="96204" y="101942"/>
            <a:ext cx="12425276" cy="522194"/>
            <a:chOff x="96204" y="101942"/>
            <a:chExt cx="12425276" cy="522194"/>
          </a:xfrm>
        </p:grpSpPr>
        <p:grpSp>
          <p:nvGrpSpPr>
            <p:cNvPr id="76" name="図形グループ 75"/>
            <p:cNvGrpSpPr/>
            <p:nvPr/>
          </p:nvGrpSpPr>
          <p:grpSpPr>
            <a:xfrm>
              <a:off x="2595472" y="101942"/>
              <a:ext cx="9926008" cy="522194"/>
              <a:chOff x="2595472" y="101942"/>
              <a:chExt cx="9926008" cy="522194"/>
            </a:xfrm>
          </p:grpSpPr>
          <p:grpSp>
            <p:nvGrpSpPr>
              <p:cNvPr id="79" name="図形グループ 78"/>
              <p:cNvGrpSpPr/>
              <p:nvPr/>
            </p:nvGrpSpPr>
            <p:grpSpPr>
              <a:xfrm>
                <a:off x="10521478" y="101942"/>
                <a:ext cx="2000002" cy="522194"/>
                <a:chOff x="10521478" y="101942"/>
                <a:chExt cx="2000002" cy="522194"/>
              </a:xfrm>
            </p:grpSpPr>
            <p:pic>
              <p:nvPicPr>
                <p:cNvPr id="82" name="図 81"/>
                <p:cNvPicPr>
                  <a:picLocks noChangeAspect="1"/>
                </p:cNvPicPr>
                <p:nvPr/>
              </p:nvPicPr>
              <p:blipFill>
                <a:blip r:embed="rId16">
                  <a:lum bright="-1000"/>
                </a:blip>
                <a:stretch>
                  <a:fillRect/>
                </a:stretch>
              </p:blipFill>
              <p:spPr>
                <a:xfrm>
                  <a:off x="10521478" y="101942"/>
                  <a:ext cx="2000002" cy="522194"/>
                </a:xfrm>
                <a:prstGeom prst="rect">
                  <a:avLst/>
                </a:prstGeom>
                <a:noFill/>
              </p:spPr>
            </p:pic>
            <p:sp>
              <p:nvSpPr>
                <p:cNvPr id="83" name="テキスト ボックス 82"/>
                <p:cNvSpPr txBox="1"/>
                <p:nvPr/>
              </p:nvSpPr>
              <p:spPr>
                <a:xfrm>
                  <a:off x="10698273" y="156394"/>
                  <a:ext cx="1605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800" b="1" dirty="0" smtClean="0">
                      <a:solidFill>
                        <a:schemeClr val="bg1"/>
                      </a:solidFill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企画概要</a:t>
                  </a:r>
                  <a:endParaRPr kumimoji="1" lang="ja-JP" altLang="en-US" sz="1800" b="1" dirty="0">
                    <a:solidFill>
                      <a:schemeClr val="bg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sp>
            <p:nvSpPr>
              <p:cNvPr id="80" name="テキスト ボックス 79"/>
              <p:cNvSpPr txBox="1"/>
              <p:nvPr/>
            </p:nvSpPr>
            <p:spPr>
              <a:xfrm>
                <a:off x="2595472" y="223891"/>
                <a:ext cx="759287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学科名：高度情報処理学科　クラス名：</a:t>
                </a:r>
                <a:r>
                  <a:rPr kumimoji="1" lang="en-US" altLang="ja-JP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IH-14A−703</a:t>
                </a:r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　グループ名：第二班</a:t>
                </a:r>
                <a:endParaRPr kumimoji="1" lang="ja-JP" altLang="en-US" sz="17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78" name="図 7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4" y="144699"/>
              <a:ext cx="876013" cy="45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7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図 108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1072" r="11585" b="11405"/>
          <a:stretch/>
        </p:blipFill>
        <p:spPr>
          <a:xfrm>
            <a:off x="2872407" y="1272208"/>
            <a:ext cx="9793089" cy="792088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9212591" y="8999564"/>
            <a:ext cx="2987040" cy="511175"/>
          </a:xfrm>
        </p:spPr>
        <p:txBody>
          <a:bodyPr/>
          <a:lstStyle/>
          <a:p>
            <a:fld id="{E034EDB1-9EEF-4B2F-B248-E8A1368E98B7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174215" y="667370"/>
            <a:ext cx="12529392" cy="88737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図形グループ 22"/>
          <p:cNvGrpSpPr/>
          <p:nvPr/>
        </p:nvGrpSpPr>
        <p:grpSpPr>
          <a:xfrm>
            <a:off x="5349129" y="662995"/>
            <a:ext cx="7114011" cy="8508200"/>
            <a:chOff x="5311018" y="562325"/>
            <a:chExt cx="7114011" cy="8508200"/>
          </a:xfrm>
        </p:grpSpPr>
        <p:sp>
          <p:nvSpPr>
            <p:cNvPr id="48" name="正方形/長方形 47"/>
            <p:cNvSpPr/>
            <p:nvPr/>
          </p:nvSpPr>
          <p:spPr>
            <a:xfrm>
              <a:off x="7219951" y="4710482"/>
              <a:ext cx="4378828" cy="1603466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7383221" y="5137395"/>
              <a:ext cx="1191088" cy="1103365"/>
              <a:chOff x="7383221" y="5137395"/>
              <a:chExt cx="1191088" cy="1103365"/>
            </a:xfrm>
          </p:grpSpPr>
          <p:pic>
            <p:nvPicPr>
              <p:cNvPr id="2" name="図 1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383221" y="5137395"/>
                <a:ext cx="456294" cy="456294"/>
              </a:xfrm>
              <a:prstGeom prst="rect">
                <a:avLst/>
              </a:prstGeom>
            </p:spPr>
          </p:pic>
          <p:sp>
            <p:nvSpPr>
              <p:cNvPr id="3" name="テキスト ボックス 2"/>
              <p:cNvSpPr txBox="1"/>
              <p:nvPr/>
            </p:nvSpPr>
            <p:spPr>
              <a:xfrm>
                <a:off x="7413414" y="5948372"/>
                <a:ext cx="116089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mtClean="0"/>
                  <a:t>リフォームくん</a:t>
                </a:r>
                <a:endParaRPr kumimoji="1" lang="ja-JP" altLang="en-US"/>
              </a:p>
            </p:txBody>
          </p:sp>
          <p:pic>
            <p:nvPicPr>
              <p:cNvPr id="1051" name="図 105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11693" y="5189733"/>
                <a:ext cx="703716" cy="671844"/>
              </a:xfrm>
              <a:prstGeom prst="rect">
                <a:avLst/>
              </a:prstGeom>
            </p:spPr>
          </p:pic>
        </p:grpSp>
        <p:grpSp>
          <p:nvGrpSpPr>
            <p:cNvPr id="19" name="図形グループ 18"/>
            <p:cNvGrpSpPr/>
            <p:nvPr/>
          </p:nvGrpSpPr>
          <p:grpSpPr>
            <a:xfrm>
              <a:off x="8549753" y="4871897"/>
              <a:ext cx="1054184" cy="1368863"/>
              <a:chOff x="8549753" y="4871897"/>
              <a:chExt cx="1054184" cy="1368863"/>
            </a:xfrm>
          </p:grpSpPr>
          <p:sp>
            <p:nvSpPr>
              <p:cNvPr id="57" name="テキスト ボックス 56"/>
              <p:cNvSpPr txBox="1"/>
              <p:nvPr/>
            </p:nvSpPr>
            <p:spPr>
              <a:xfrm>
                <a:off x="8827762" y="5948372"/>
                <a:ext cx="77617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mtClean="0"/>
                  <a:t>提案</a:t>
                </a:r>
                <a:r>
                  <a:rPr kumimoji="1" lang="ja-JP" altLang="en-US" smtClean="0"/>
                  <a:t>くん</a:t>
                </a:r>
                <a:endParaRPr kumimoji="1" lang="ja-JP" altLang="en-US"/>
              </a:p>
            </p:txBody>
          </p:sp>
          <p:pic>
            <p:nvPicPr>
              <p:cNvPr id="60" name="図 5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3992" y="5195408"/>
                <a:ext cx="703716" cy="671844"/>
              </a:xfrm>
              <a:prstGeom prst="rect">
                <a:avLst/>
              </a:prstGeom>
            </p:spPr>
          </p:pic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9753" y="4871897"/>
                <a:ext cx="707139" cy="707139"/>
              </a:xfrm>
              <a:prstGeom prst="rect">
                <a:avLst/>
              </a:prstGeom>
            </p:spPr>
          </p:pic>
        </p:grpSp>
        <p:grpSp>
          <p:nvGrpSpPr>
            <p:cNvPr id="20" name="図形グループ 19"/>
            <p:cNvGrpSpPr/>
            <p:nvPr/>
          </p:nvGrpSpPr>
          <p:grpSpPr>
            <a:xfrm>
              <a:off x="9967152" y="4805560"/>
              <a:ext cx="1468180" cy="1435200"/>
              <a:chOff x="9967152" y="4805560"/>
              <a:chExt cx="1468180" cy="1435200"/>
            </a:xfrm>
          </p:grpSpPr>
          <p:pic>
            <p:nvPicPr>
              <p:cNvPr id="61" name="図 6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6291" y="5199274"/>
                <a:ext cx="703716" cy="671844"/>
              </a:xfrm>
              <a:prstGeom prst="rect">
                <a:avLst/>
              </a:prstGeom>
            </p:spPr>
          </p:pic>
          <p:sp>
            <p:nvSpPr>
              <p:cNvPr id="62" name="テキスト ボックス 61"/>
              <p:cNvSpPr txBox="1"/>
              <p:nvPr/>
            </p:nvSpPr>
            <p:spPr>
              <a:xfrm>
                <a:off x="9967152" y="5948372"/>
                <a:ext cx="1160895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 smtClean="0"/>
                  <a:t>おしゃべり</a:t>
                </a:r>
                <a:r>
                  <a:rPr kumimoji="1" lang="ja-JP" altLang="en-US" dirty="0" smtClean="0"/>
                  <a:t>くん</a:t>
                </a:r>
                <a:endParaRPr kumimoji="1" lang="ja-JP" altLang="en-US" dirty="0"/>
              </a:p>
            </p:txBody>
          </p:sp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3416" y="4805560"/>
                <a:ext cx="841916" cy="841916"/>
              </a:xfrm>
              <a:prstGeom prst="rect">
                <a:avLst/>
              </a:prstGeom>
            </p:spPr>
          </p:pic>
        </p:grp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0668" y="1142710"/>
              <a:ext cx="1104700" cy="1104700"/>
            </a:xfrm>
            <a:prstGeom prst="rect">
              <a:avLst/>
            </a:prstGeom>
          </p:spPr>
        </p:pic>
        <p:sp>
          <p:nvSpPr>
            <p:cNvPr id="71" name="テキスト ボックス 70"/>
            <p:cNvSpPr txBox="1"/>
            <p:nvPr/>
          </p:nvSpPr>
          <p:spPr>
            <a:xfrm>
              <a:off x="11358711" y="2262255"/>
              <a:ext cx="10663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 smtClean="0"/>
                <a:t>インターネット</a:t>
              </a:r>
              <a:endParaRPr kumimoji="1" lang="ja-JP" altLang="en-US" sz="1200" dirty="0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7236" y="7682581"/>
              <a:ext cx="557532" cy="557532"/>
            </a:xfrm>
            <a:prstGeom prst="rect">
              <a:avLst/>
            </a:prstGeom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1729" y="7335661"/>
              <a:ext cx="703716" cy="671844"/>
            </a:xfrm>
            <a:prstGeom prst="rect">
              <a:avLst/>
            </a:prstGeom>
          </p:spPr>
        </p:pic>
        <p:sp>
          <p:nvSpPr>
            <p:cNvPr id="66" name="テキスト ボックス 65"/>
            <p:cNvSpPr txBox="1"/>
            <p:nvPr/>
          </p:nvSpPr>
          <p:spPr>
            <a:xfrm>
              <a:off x="6225089" y="7977102"/>
              <a:ext cx="77617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mtClean="0"/>
                <a:t>評価</a:t>
              </a:r>
              <a:r>
                <a:rPr kumimoji="1" lang="ja-JP" altLang="en-US" smtClean="0"/>
                <a:t>くん</a:t>
              </a:r>
              <a:endParaRPr kumimoji="1" lang="ja-JP" altLang="en-US"/>
            </a:p>
          </p:txBody>
        </p:sp>
        <p:sp>
          <p:nvSpPr>
            <p:cNvPr id="79" name="円/楕円 78"/>
            <p:cNvSpPr/>
            <p:nvPr/>
          </p:nvSpPr>
          <p:spPr>
            <a:xfrm>
              <a:off x="6033656" y="7261924"/>
              <a:ext cx="1368152" cy="1332417"/>
            </a:xfrm>
            <a:prstGeom prst="ellipse">
              <a:avLst/>
            </a:prstGeom>
            <a:noFill/>
            <a:ln>
              <a:solidFill>
                <a:schemeClr val="accent4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781" y="2615153"/>
              <a:ext cx="623013" cy="623013"/>
            </a:xfrm>
            <a:prstGeom prst="rect">
              <a:avLst/>
            </a:prstGeom>
          </p:spPr>
        </p:pic>
        <p:sp>
          <p:nvSpPr>
            <p:cNvPr id="72" name="テキスト ボックス 71"/>
            <p:cNvSpPr txBox="1"/>
            <p:nvPr/>
          </p:nvSpPr>
          <p:spPr>
            <a:xfrm>
              <a:off x="5564590" y="3309390"/>
              <a:ext cx="71205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分析</a:t>
              </a:r>
              <a:r>
                <a:rPr lang="en-US" altLang="ja-JP" dirty="0" smtClean="0"/>
                <a:t>DB</a:t>
              </a:r>
              <a:endParaRPr kumimoji="1" lang="ja-JP" altLang="en-US" dirty="0"/>
            </a:p>
          </p:txBody>
        </p:sp>
        <p:pic>
          <p:nvPicPr>
            <p:cNvPr id="73" name="図 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0200" y="2879213"/>
              <a:ext cx="504056" cy="481227"/>
            </a:xfrm>
            <a:prstGeom prst="rect">
              <a:avLst/>
            </a:prstGeom>
          </p:spPr>
        </p:pic>
        <p:sp>
          <p:nvSpPr>
            <p:cNvPr id="80" name="円/楕円 79"/>
            <p:cNvSpPr/>
            <p:nvPr/>
          </p:nvSpPr>
          <p:spPr>
            <a:xfrm>
              <a:off x="5311018" y="2441167"/>
              <a:ext cx="1298257" cy="1202869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図 102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4549">
              <a:off x="7789826" y="2966166"/>
              <a:ext cx="656582" cy="436839"/>
            </a:xfrm>
            <a:prstGeom prst="rect">
              <a:avLst/>
            </a:prstGeom>
          </p:spPr>
        </p:pic>
        <p:pic>
          <p:nvPicPr>
            <p:cNvPr id="1030" name="図 102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276">
              <a:off x="8919581" y="2966166"/>
              <a:ext cx="656582" cy="436839"/>
            </a:xfrm>
            <a:prstGeom prst="rect">
              <a:avLst/>
            </a:prstGeom>
          </p:spPr>
        </p:pic>
        <p:pic>
          <p:nvPicPr>
            <p:cNvPr id="75" name="図 7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2144" y="2924227"/>
              <a:ext cx="703716" cy="671844"/>
            </a:xfrm>
            <a:prstGeom prst="rect">
              <a:avLst/>
            </a:prstGeom>
          </p:spPr>
        </p:pic>
        <p:pic>
          <p:nvPicPr>
            <p:cNvPr id="1053" name="図 105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254" y="2480021"/>
              <a:ext cx="767528" cy="767528"/>
            </a:xfrm>
            <a:prstGeom prst="rect">
              <a:avLst/>
            </a:prstGeom>
          </p:spPr>
        </p:pic>
        <p:sp>
          <p:nvSpPr>
            <p:cNvPr id="76" name="テキスト ボックス 75"/>
            <p:cNvSpPr txBox="1"/>
            <p:nvPr/>
          </p:nvSpPr>
          <p:spPr>
            <a:xfrm>
              <a:off x="8273011" y="3572108"/>
              <a:ext cx="91563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ハッピー</a:t>
              </a:r>
              <a:r>
                <a:rPr lang="en-US" altLang="ja-JP" dirty="0" smtClean="0"/>
                <a:t>AI</a:t>
              </a:r>
              <a:endParaRPr kumimoji="1" lang="en-US" altLang="ja-JP" dirty="0" smtClean="0"/>
            </a:p>
          </p:txBody>
        </p:sp>
        <p:sp>
          <p:nvSpPr>
            <p:cNvPr id="81" name="円/楕円 80"/>
            <p:cNvSpPr/>
            <p:nvPr/>
          </p:nvSpPr>
          <p:spPr>
            <a:xfrm>
              <a:off x="7880276" y="2332832"/>
              <a:ext cx="1723661" cy="1621489"/>
            </a:xfrm>
            <a:prstGeom prst="ellipse">
              <a:avLst/>
            </a:prstGeom>
            <a:noFill/>
            <a:ln>
              <a:solidFill>
                <a:srgbClr val="F79ADB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49" name="図 104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328" y="716849"/>
              <a:ext cx="982919" cy="982919"/>
            </a:xfrm>
            <a:prstGeom prst="rect">
              <a:avLst/>
            </a:prstGeom>
          </p:spPr>
        </p:pic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8888" y="636797"/>
              <a:ext cx="703716" cy="671844"/>
            </a:xfrm>
            <a:prstGeom prst="rect">
              <a:avLst/>
            </a:prstGeom>
          </p:spPr>
        </p:pic>
        <p:sp>
          <p:nvSpPr>
            <p:cNvPr id="69" name="テキスト ボックス 68"/>
            <p:cNvSpPr txBox="1"/>
            <p:nvPr/>
          </p:nvSpPr>
          <p:spPr>
            <a:xfrm>
              <a:off x="8143175" y="1344388"/>
              <a:ext cx="12811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家族スキャナー</a:t>
              </a:r>
              <a:endParaRPr kumimoji="1" lang="en-US" altLang="ja-JP" dirty="0" smtClean="0"/>
            </a:p>
          </p:txBody>
        </p:sp>
        <p:sp>
          <p:nvSpPr>
            <p:cNvPr id="82" name="円/楕円 81"/>
            <p:cNvSpPr/>
            <p:nvPr/>
          </p:nvSpPr>
          <p:spPr>
            <a:xfrm>
              <a:off x="8084815" y="562325"/>
              <a:ext cx="1249034" cy="1251237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6626" y="7604072"/>
              <a:ext cx="1227150" cy="1035641"/>
            </a:xfrm>
            <a:prstGeom prst="rect">
              <a:avLst/>
            </a:prstGeom>
          </p:spPr>
        </p:pic>
        <p:sp>
          <p:nvSpPr>
            <p:cNvPr id="84" name="テキスト ボックス 83"/>
            <p:cNvSpPr txBox="1"/>
            <p:nvPr/>
          </p:nvSpPr>
          <p:spPr>
            <a:xfrm>
              <a:off x="10698450" y="8532400"/>
              <a:ext cx="75298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 smtClean="0"/>
                <a:t>(</a:t>
              </a:r>
              <a:r>
                <a:rPr kumimoji="1" lang="ja-JP" altLang="en-US" sz="1100" dirty="0" smtClean="0"/>
                <a:t>一般的</a:t>
              </a:r>
              <a:r>
                <a:rPr kumimoji="1" lang="en-US" altLang="ja-JP" sz="1100" dirty="0" smtClean="0"/>
                <a:t>)</a:t>
              </a:r>
            </a:p>
            <a:p>
              <a:r>
                <a:rPr kumimoji="1" lang="ja-JP" altLang="en-US" sz="1100" dirty="0" smtClean="0"/>
                <a:t>家族</a:t>
              </a:r>
              <a:r>
                <a:rPr kumimoji="1" lang="en-US" altLang="ja-JP" sz="1100" dirty="0" smtClean="0"/>
                <a:t>DB</a:t>
              </a:r>
              <a:endParaRPr kumimoji="1" lang="ja-JP" altLang="en-US" sz="1100" dirty="0"/>
            </a:p>
          </p:txBody>
        </p:sp>
        <p:sp>
          <p:nvSpPr>
            <p:cNvPr id="85" name="円/楕円 84"/>
            <p:cNvSpPr/>
            <p:nvPr/>
          </p:nvSpPr>
          <p:spPr>
            <a:xfrm>
              <a:off x="10256614" y="7495941"/>
              <a:ext cx="1636654" cy="1574584"/>
            </a:xfrm>
            <a:prstGeom prst="ellipse">
              <a:avLst/>
            </a:prstGeom>
            <a:noFill/>
            <a:ln>
              <a:solidFill>
                <a:schemeClr val="accent6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/>
            <p:cNvSpPr/>
            <p:nvPr/>
          </p:nvSpPr>
          <p:spPr>
            <a:xfrm>
              <a:off x="5379832" y="4551974"/>
              <a:ext cx="1368152" cy="133241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5593580" y="5514318"/>
              <a:ext cx="77617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 smtClean="0"/>
                <a:t>改善</a:t>
              </a:r>
              <a:r>
                <a:rPr kumimoji="1" lang="ja-JP" altLang="en-US" dirty="0" smtClean="0"/>
                <a:t>くん</a:t>
              </a:r>
              <a:endParaRPr kumimoji="1" lang="ja-JP" altLang="en-US" dirty="0"/>
            </a:p>
          </p:txBody>
        </p:sp>
        <p:pic>
          <p:nvPicPr>
            <p:cNvPr id="1040" name="図 1039"/>
            <p:cNvPicPr>
              <a:picLocks noChangeAspect="1"/>
            </p:cNvPicPr>
            <p:nvPr/>
          </p:nvPicPr>
          <p:blipFill>
            <a:blip r:embed="rId1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315" y="4935279"/>
              <a:ext cx="548121" cy="548121"/>
            </a:xfrm>
            <a:prstGeom prst="rect">
              <a:avLst/>
            </a:prstGeom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0631" y="4599562"/>
              <a:ext cx="703716" cy="671844"/>
            </a:xfrm>
            <a:prstGeom prst="rect">
              <a:avLst/>
            </a:prstGeom>
          </p:spPr>
        </p:pic>
      </p:grpSp>
      <p:grpSp>
        <p:nvGrpSpPr>
          <p:cNvPr id="24" name="図形グループ 23"/>
          <p:cNvGrpSpPr/>
          <p:nvPr/>
        </p:nvGrpSpPr>
        <p:grpSpPr>
          <a:xfrm>
            <a:off x="174215" y="641572"/>
            <a:ext cx="11419202" cy="8514150"/>
            <a:chOff x="136104" y="540902"/>
            <a:chExt cx="11419202" cy="8514150"/>
          </a:xfrm>
        </p:grpSpPr>
        <p:sp>
          <p:nvSpPr>
            <p:cNvPr id="49" name="テキスト ボックス 48"/>
            <p:cNvSpPr txBox="1"/>
            <p:nvPr/>
          </p:nvSpPr>
          <p:spPr>
            <a:xfrm>
              <a:off x="7190577" y="4457338"/>
              <a:ext cx="1213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 smtClean="0"/>
                <a:t>インターフェイス</a:t>
              </a:r>
              <a:endParaRPr kumimoji="1" lang="ja-JP" altLang="en-US" sz="12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8968406" y="4066946"/>
              <a:ext cx="23551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 dirty="0" smtClean="0"/>
                <a:t>②</a:t>
              </a:r>
              <a:r>
                <a:rPr kumimoji="1" lang="ja-JP" altLang="en-US" sz="1100" dirty="0" smtClean="0"/>
                <a:t>適切なインターフェースへ指示と</a:t>
              </a:r>
              <a:endParaRPr kumimoji="1" lang="en-US" altLang="ja-JP" sz="1100" dirty="0" smtClean="0"/>
            </a:p>
            <a:p>
              <a:r>
                <a:rPr lang="ja-JP" altLang="en-US" sz="1100" dirty="0" smtClean="0"/>
                <a:t>分析</a:t>
              </a:r>
              <a:r>
                <a:rPr kumimoji="1" lang="ja-JP" altLang="en-US" sz="1100" dirty="0" smtClean="0"/>
                <a:t>情報からの提供ルールを与える</a:t>
              </a:r>
              <a:endParaRPr kumimoji="1" lang="ja-JP" altLang="en-US" sz="1100" dirty="0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0593416" y="6718312"/>
              <a:ext cx="8347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dirty="0" smtClean="0"/>
                <a:t>家族情報</a:t>
              </a:r>
              <a:endParaRPr kumimoji="1" lang="ja-JP" altLang="en-US" sz="1100" dirty="0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7550455" y="6970717"/>
              <a:ext cx="10102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 dirty="0" smtClean="0"/>
                <a:t>③</a:t>
              </a:r>
              <a:r>
                <a:rPr kumimoji="1" lang="ja-JP" altLang="en-US" sz="1100" dirty="0" smtClean="0"/>
                <a:t>実行結果を</a:t>
              </a:r>
              <a:endParaRPr kumimoji="1" lang="en-US" altLang="ja-JP" sz="1100" dirty="0" smtClean="0"/>
            </a:p>
            <a:p>
              <a:r>
                <a:rPr kumimoji="1" lang="ja-JP" altLang="en-US" sz="1100" dirty="0" smtClean="0"/>
                <a:t>評価くんへ</a:t>
              </a:r>
              <a:endParaRPr kumimoji="1" lang="ja-JP" altLang="en-US" sz="11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6269006" y="6332899"/>
              <a:ext cx="10102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 dirty="0" smtClean="0"/>
                <a:t>④</a:t>
              </a:r>
              <a:r>
                <a:rPr kumimoji="1" lang="ja-JP" altLang="en-US" sz="1100" dirty="0" smtClean="0"/>
                <a:t>評価結果を</a:t>
              </a:r>
              <a:endParaRPr kumimoji="1" lang="en-US" altLang="ja-JP" sz="1100" dirty="0" smtClean="0"/>
            </a:p>
            <a:p>
              <a:r>
                <a:rPr kumimoji="1" lang="ja-JP" altLang="en-US" sz="1100" dirty="0" smtClean="0"/>
                <a:t>改善くんへ</a:t>
              </a:r>
              <a:endParaRPr kumimoji="1" lang="ja-JP" altLang="en-US" sz="11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6059808" y="3882236"/>
              <a:ext cx="10534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 dirty="0" smtClean="0"/>
                <a:t>⑤</a:t>
              </a:r>
              <a:r>
                <a:rPr kumimoji="1" lang="ja-JP" altLang="en-US" sz="1100" dirty="0" smtClean="0"/>
                <a:t>改善情報を</a:t>
              </a:r>
              <a:endParaRPr kumimoji="1" lang="en-US" altLang="ja-JP" sz="1100" dirty="0" smtClean="0"/>
            </a:p>
            <a:p>
              <a:r>
                <a:rPr kumimoji="1" lang="ja-JP" altLang="en-US" sz="1100" dirty="0" smtClean="0"/>
                <a:t>分析</a:t>
              </a:r>
              <a:r>
                <a:rPr kumimoji="1" lang="en-US" altLang="ja-JP" sz="1100" dirty="0" smtClean="0"/>
                <a:t>DB</a:t>
              </a:r>
              <a:r>
                <a:rPr kumimoji="1" lang="ja-JP" altLang="en-US" sz="1100" dirty="0" smtClean="0"/>
                <a:t>へ登録</a:t>
              </a:r>
              <a:endParaRPr kumimoji="1" lang="ja-JP" altLang="en-US" sz="1100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8776752" y="1865846"/>
              <a:ext cx="15087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 dirty="0" smtClean="0"/>
                <a:t>①家族スキャン情報を</a:t>
              </a:r>
              <a:endParaRPr kumimoji="1" lang="en-US" altLang="ja-JP" sz="1100" dirty="0" smtClean="0"/>
            </a:p>
            <a:p>
              <a:r>
                <a:rPr lang="ja-JP" altLang="en-US" sz="1100" dirty="0" smtClean="0"/>
                <a:t>ハッピー</a:t>
              </a:r>
              <a:r>
                <a:rPr lang="en-US" altLang="ja-JP" sz="1100" dirty="0" smtClean="0"/>
                <a:t>AI</a:t>
              </a:r>
              <a:r>
                <a:rPr kumimoji="1" lang="ja-JP" altLang="en-US" sz="1100" dirty="0" smtClean="0"/>
                <a:t>へ</a:t>
              </a:r>
              <a:endParaRPr kumimoji="1" lang="ja-JP" altLang="en-US" sz="1100" dirty="0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6838002" y="2802318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100" dirty="0" smtClean="0"/>
                <a:t>分析情報</a:t>
              </a:r>
              <a:endParaRPr kumimoji="1" lang="ja-JP" altLang="en-US" sz="1100" dirty="0"/>
            </a:p>
          </p:txBody>
        </p:sp>
        <p:sp>
          <p:nvSpPr>
            <p:cNvPr id="539" name="線吹き出し 1 (枠付き) 538"/>
            <p:cNvSpPr/>
            <p:nvPr/>
          </p:nvSpPr>
          <p:spPr>
            <a:xfrm>
              <a:off x="4699854" y="642040"/>
              <a:ext cx="2413449" cy="1087587"/>
            </a:xfrm>
            <a:prstGeom prst="borderCallout1">
              <a:avLst>
                <a:gd name="adj1" fmla="val 55064"/>
                <a:gd name="adj2" fmla="val 106600"/>
                <a:gd name="adj3" fmla="val 56533"/>
                <a:gd name="adj4" fmla="val 137298"/>
              </a:avLst>
            </a:prstGeom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tIns="180000" rtlCol="0" anchor="ctr"/>
            <a:lstStyle/>
            <a:p>
              <a:pPr>
                <a:lnSpc>
                  <a:spcPts val="1860"/>
                </a:lnSpc>
              </a:pPr>
              <a:r>
                <a:rPr lang="ja-JP" altLang="en-US" sz="1600" dirty="0" smtClean="0">
                  <a:solidFill>
                    <a:srgbClr val="92D050"/>
                  </a:solidFill>
                </a:rPr>
                <a:t>◯家族スキャナー</a:t>
              </a:r>
              <a:endParaRPr lang="en-US" altLang="ja-JP" sz="1600" dirty="0" smtClean="0">
                <a:solidFill>
                  <a:srgbClr val="92D050"/>
                </a:solidFill>
              </a:endParaRPr>
            </a:p>
            <a:p>
              <a:pPr>
                <a:lnSpc>
                  <a:spcPts val="1860"/>
                </a:lnSpc>
              </a:pPr>
              <a:r>
                <a:rPr lang="ja-JP" altLang="en-US" sz="1100" dirty="0" smtClean="0"/>
                <a:t>ドアノブとの連携、家族</a:t>
              </a:r>
              <a:r>
                <a:rPr lang="ja-JP" altLang="en-US" sz="1100" dirty="0"/>
                <a:t>の</a:t>
              </a:r>
              <a:r>
                <a:rPr lang="ja-JP" altLang="en-US" sz="1100" dirty="0" smtClean="0"/>
                <a:t>感情や会話を</a:t>
              </a:r>
              <a:r>
                <a:rPr lang="ja-JP" altLang="en-US" sz="1100" dirty="0"/>
                <a:t>読み取り</a:t>
              </a:r>
              <a:r>
                <a:rPr lang="ja-JP" altLang="en-US" sz="1100" dirty="0" smtClean="0"/>
                <a:t>、ハッピー</a:t>
              </a:r>
              <a:r>
                <a:rPr lang="en-US" altLang="ja-JP" sz="1100" dirty="0" smtClean="0"/>
                <a:t>AI</a:t>
              </a:r>
              <a:r>
                <a:rPr lang="ja-JP" altLang="en-US" sz="1100" dirty="0" smtClean="0"/>
                <a:t>に情報</a:t>
              </a:r>
              <a:r>
                <a:rPr lang="ja-JP" altLang="en-US" sz="1100" dirty="0"/>
                <a:t>を渡す</a:t>
              </a:r>
              <a:r>
                <a:rPr lang="ja-JP" altLang="en-US" sz="1100" dirty="0" smtClean="0"/>
                <a:t>。</a:t>
              </a:r>
            </a:p>
            <a:p>
              <a:pPr algn="ctr"/>
              <a:endParaRPr kumimoji="1" lang="ja-JP" altLang="en-US" dirty="0"/>
            </a:p>
          </p:txBody>
        </p:sp>
        <p:sp>
          <p:nvSpPr>
            <p:cNvPr id="548" name="線吹き出し 1 (枠付き) 547"/>
            <p:cNvSpPr/>
            <p:nvPr/>
          </p:nvSpPr>
          <p:spPr>
            <a:xfrm>
              <a:off x="270386" y="3185756"/>
              <a:ext cx="2662495" cy="2864544"/>
            </a:xfrm>
            <a:prstGeom prst="borderCallout1">
              <a:avLst>
                <a:gd name="adj1" fmla="val 77793"/>
                <a:gd name="adj2" fmla="val 104899"/>
                <a:gd name="adj3" fmla="val 80600"/>
                <a:gd name="adj4" fmla="val 257922"/>
              </a:avLst>
            </a:prstGeom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tIns="180000" rtlCol="0" anchor="ctr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ja-JP" altLang="en-US" sz="1600" dirty="0" smtClean="0">
                  <a:solidFill>
                    <a:srgbClr val="0070C0"/>
                  </a:solidFill>
                </a:rPr>
                <a:t>◯インターフェース</a:t>
              </a:r>
              <a:endParaRPr lang="en-US" altLang="ja-JP" sz="1600" dirty="0" smtClean="0">
                <a:solidFill>
                  <a:srgbClr val="0070C0"/>
                </a:solidFill>
              </a:endParaRPr>
            </a:p>
            <a:p>
              <a:pPr>
                <a:lnSpc>
                  <a:spcPts val="1860"/>
                </a:lnSpc>
              </a:pPr>
              <a:r>
                <a:rPr lang="ja-JP" altLang="en-US" sz="1100" dirty="0" smtClean="0"/>
                <a:t>ハッピーホーム</a:t>
              </a:r>
              <a:r>
                <a:rPr lang="ja-JP" altLang="en-US" sz="1100" dirty="0"/>
                <a:t>の動作を</a:t>
              </a:r>
              <a:r>
                <a:rPr lang="ja-JP" altLang="en-US" sz="1100" dirty="0" smtClean="0"/>
                <a:t>行う</a:t>
              </a:r>
              <a:endParaRPr lang="en-US" altLang="ja-JP" sz="1100" dirty="0" smtClean="0"/>
            </a:p>
            <a:p>
              <a:pPr>
                <a:lnSpc>
                  <a:spcPts val="1860"/>
                </a:lnSpc>
              </a:pPr>
              <a:r>
                <a:rPr lang="ja-JP" altLang="en-US" sz="1100" dirty="0" smtClean="0"/>
                <a:t>インターフェース</a:t>
              </a:r>
              <a:r>
                <a:rPr lang="ja-JP" altLang="en-US" sz="1100" dirty="0"/>
                <a:t>。</a:t>
              </a:r>
              <a:endParaRPr lang="en-US" altLang="ja-JP" sz="1100" dirty="0"/>
            </a:p>
            <a:p>
              <a:pPr>
                <a:lnSpc>
                  <a:spcPts val="1860"/>
                </a:lnSpc>
              </a:pPr>
              <a:r>
                <a:rPr lang="en-US" altLang="ja-JP" sz="1100" dirty="0" smtClean="0"/>
                <a:t>(</a:t>
              </a:r>
              <a:r>
                <a:rPr lang="ja-JP" altLang="en-US" sz="1100" dirty="0" smtClean="0"/>
                <a:t>機能例</a:t>
              </a:r>
              <a:r>
                <a:rPr lang="en-US" altLang="ja-JP" sz="1100" dirty="0" smtClean="0"/>
                <a:t>)</a:t>
              </a:r>
              <a:endParaRPr lang="en-US" altLang="ja-JP" sz="1100" dirty="0"/>
            </a:p>
            <a:p>
              <a:pPr>
                <a:lnSpc>
                  <a:spcPts val="1860"/>
                </a:lnSpc>
              </a:pPr>
              <a:r>
                <a:rPr lang="ja-JP" altLang="en-US" sz="1200" dirty="0">
                  <a:solidFill>
                    <a:schemeClr val="accent1"/>
                  </a:solidFill>
                </a:rPr>
                <a:t>・おしゃべりくん</a:t>
              </a:r>
              <a:endParaRPr lang="en-US" altLang="ja-JP" sz="1200" dirty="0">
                <a:solidFill>
                  <a:schemeClr val="accent1"/>
                </a:solidFill>
              </a:endParaRPr>
            </a:p>
            <a:p>
              <a:pPr>
                <a:lnSpc>
                  <a:spcPts val="1860"/>
                </a:lnSpc>
              </a:pPr>
              <a:r>
                <a:rPr lang="ja-JP" altLang="en-US" sz="1100" dirty="0"/>
                <a:t>　家族への話題提供、話し相手など</a:t>
              </a:r>
              <a:endParaRPr lang="en-US" altLang="ja-JP" sz="1100" dirty="0"/>
            </a:p>
            <a:p>
              <a:pPr>
                <a:lnSpc>
                  <a:spcPts val="1860"/>
                </a:lnSpc>
              </a:pPr>
              <a:r>
                <a:rPr lang="ja-JP" altLang="en-US" sz="1200" dirty="0">
                  <a:solidFill>
                    <a:schemeClr val="accent2"/>
                  </a:solidFill>
                </a:rPr>
                <a:t>・提案くん</a:t>
              </a:r>
              <a:endParaRPr lang="en-US" altLang="ja-JP" sz="1200" dirty="0">
                <a:solidFill>
                  <a:schemeClr val="accent2"/>
                </a:solidFill>
              </a:endParaRPr>
            </a:p>
            <a:p>
              <a:pPr>
                <a:lnSpc>
                  <a:spcPts val="1860"/>
                </a:lnSpc>
              </a:pPr>
              <a:r>
                <a:rPr lang="ja-JP" altLang="en-US" sz="1100" dirty="0"/>
                <a:t>　家族の感情に対して行動の</a:t>
              </a:r>
              <a:r>
                <a:rPr lang="ja-JP" altLang="en-US" sz="1100" dirty="0" smtClean="0"/>
                <a:t>提案など</a:t>
              </a:r>
              <a:endParaRPr lang="en-US" altLang="ja-JP" sz="1100" dirty="0"/>
            </a:p>
            <a:p>
              <a:pPr>
                <a:lnSpc>
                  <a:spcPts val="1860"/>
                </a:lnSpc>
              </a:pPr>
              <a:r>
                <a:rPr lang="ja-JP" alt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・リフォームくん</a:t>
              </a:r>
              <a:endParaRPr lang="en-US" altLang="ja-JP" sz="12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>
                <a:lnSpc>
                  <a:spcPts val="1860"/>
                </a:lnSpc>
              </a:pPr>
              <a:r>
                <a:rPr lang="ja-JP" altLang="en-US" sz="1100" dirty="0"/>
                <a:t>　家族の感情に応じた景色の</a:t>
              </a:r>
              <a:r>
                <a:rPr lang="ja-JP" altLang="en-US" sz="1100" dirty="0" smtClean="0"/>
                <a:t>投影</a:t>
              </a:r>
              <a:r>
                <a:rPr lang="en-US" altLang="ja-JP" sz="1100" dirty="0" smtClean="0"/>
                <a:t> </a:t>
              </a:r>
              <a:r>
                <a:rPr lang="ja-JP" altLang="en-US" sz="1100" dirty="0" smtClean="0"/>
                <a:t>など</a:t>
              </a:r>
              <a:endParaRPr lang="ja-JP" altLang="en-US" sz="1100" dirty="0"/>
            </a:p>
            <a:p>
              <a:pPr algn="ctr"/>
              <a:endParaRPr kumimoji="1" lang="ja-JP" altLang="en-US" dirty="0"/>
            </a:p>
          </p:txBody>
        </p:sp>
        <p:sp>
          <p:nvSpPr>
            <p:cNvPr id="546" name="線吹き出し 1 (枠付き) 545"/>
            <p:cNvSpPr/>
            <p:nvPr/>
          </p:nvSpPr>
          <p:spPr>
            <a:xfrm>
              <a:off x="302197" y="6569756"/>
              <a:ext cx="2955724" cy="2485296"/>
            </a:xfrm>
            <a:prstGeom prst="borderCallout1">
              <a:avLst>
                <a:gd name="adj1" fmla="val 88534"/>
                <a:gd name="adj2" fmla="val 103920"/>
                <a:gd name="adj3" fmla="val 87385"/>
                <a:gd name="adj4" fmla="val 339829"/>
              </a:avLst>
            </a:prstGeom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ja-JP" altLang="en-US" sz="1600" dirty="0" smtClean="0">
                  <a:solidFill>
                    <a:srgbClr val="FFC000"/>
                  </a:solidFill>
                </a:rPr>
                <a:t>◯家族</a:t>
              </a:r>
              <a:r>
                <a:rPr lang="en-US" altLang="ja-JP" sz="1600" dirty="0" smtClean="0">
                  <a:solidFill>
                    <a:srgbClr val="FFC000"/>
                  </a:solidFill>
                </a:rPr>
                <a:t>DB</a:t>
              </a:r>
            </a:p>
            <a:p>
              <a:pPr>
                <a:lnSpc>
                  <a:spcPts val="1860"/>
                </a:lnSpc>
              </a:pPr>
              <a:r>
                <a:rPr lang="ja-JP" altLang="en-US" sz="1100" dirty="0" smtClean="0"/>
                <a:t>一般的</a:t>
              </a:r>
              <a:r>
                <a:rPr lang="ja-JP" altLang="en-US" sz="1100" dirty="0"/>
                <a:t>な家族の愛が変化するタイミングなどを格納する</a:t>
              </a:r>
              <a:r>
                <a:rPr lang="en-US" altLang="ja-JP" sz="1100" dirty="0"/>
                <a:t>DB</a:t>
              </a:r>
              <a:r>
                <a:rPr lang="ja-JP" altLang="en-US" sz="1100" dirty="0"/>
                <a:t>。おしゃべりくんの話題提供や提案くんの提案内容などに活かす。</a:t>
              </a:r>
              <a:endParaRPr lang="en-US" altLang="ja-JP" sz="1100" dirty="0"/>
            </a:p>
            <a:p>
              <a:pPr>
                <a:lnSpc>
                  <a:spcPts val="1860"/>
                </a:lnSpc>
              </a:pPr>
              <a:r>
                <a:rPr lang="en-US" altLang="ja-JP" sz="1100" dirty="0"/>
                <a:t>(</a:t>
              </a:r>
              <a:r>
                <a:rPr lang="ja-JP" altLang="en-US" sz="1100" dirty="0"/>
                <a:t>例</a:t>
              </a:r>
              <a:r>
                <a:rPr lang="en-US" altLang="ja-JP" sz="1100" dirty="0"/>
                <a:t>)</a:t>
              </a:r>
            </a:p>
            <a:p>
              <a:pPr>
                <a:lnSpc>
                  <a:spcPts val="1860"/>
                </a:lnSpc>
              </a:pPr>
              <a:r>
                <a:rPr lang="ja-JP" altLang="en-US" sz="1100" dirty="0"/>
                <a:t>出産・子育て、日頃の小さな気遣い、子供の成長・反抗期、単身赴任などの遠距離・帰宅する時間が遅いことによるふれあい不足、家族で遊ぶなど</a:t>
              </a:r>
              <a:endParaRPr lang="en-US" altLang="ja-JP" sz="1100" dirty="0"/>
            </a:p>
            <a:p>
              <a:endParaRPr kumimoji="1" lang="ja-JP" altLang="en-US" dirty="0"/>
            </a:p>
          </p:txBody>
        </p:sp>
        <p:sp>
          <p:nvSpPr>
            <p:cNvPr id="550" name="線吹き出し 1 (枠付き) 549"/>
            <p:cNvSpPr/>
            <p:nvPr/>
          </p:nvSpPr>
          <p:spPr>
            <a:xfrm>
              <a:off x="3356698" y="5950692"/>
              <a:ext cx="1753556" cy="1195300"/>
            </a:xfrm>
            <a:prstGeom prst="borderCallout1">
              <a:avLst>
                <a:gd name="adj1" fmla="val 106205"/>
                <a:gd name="adj2" fmla="val 80555"/>
                <a:gd name="adj3" fmla="val 137318"/>
                <a:gd name="adj4" fmla="val 153933"/>
              </a:avLst>
            </a:prstGeom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216000" rtlCol="0" anchor="ctr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ja-JP" altLang="en-US" sz="1600" dirty="0" smtClean="0">
                  <a:solidFill>
                    <a:srgbClr val="7030A0"/>
                  </a:solidFill>
                </a:rPr>
                <a:t>◯評価くん</a:t>
              </a:r>
              <a:endParaRPr lang="en-US" altLang="ja-JP" sz="1600" dirty="0" smtClean="0">
                <a:solidFill>
                  <a:srgbClr val="7030A0"/>
                </a:solidFill>
              </a:endParaRPr>
            </a:p>
            <a:p>
              <a:pPr>
                <a:lnSpc>
                  <a:spcPts val="1860"/>
                </a:lnSpc>
              </a:pPr>
              <a:r>
                <a:rPr lang="ja-JP" altLang="en-US" sz="1100" dirty="0" smtClean="0"/>
                <a:t>ハッピーホーム</a:t>
              </a:r>
              <a:r>
                <a:rPr lang="ja-JP" altLang="en-US" sz="1100" dirty="0"/>
                <a:t>の動作で得られた効果を評価する。</a:t>
              </a:r>
            </a:p>
            <a:p>
              <a:pPr algn="ctr"/>
              <a:endParaRPr kumimoji="1" lang="ja-JP" altLang="en-US" dirty="0"/>
            </a:p>
          </p:txBody>
        </p:sp>
        <p:sp>
          <p:nvSpPr>
            <p:cNvPr id="552" name="線吹き出し 1 (枠付き) 551"/>
            <p:cNvSpPr/>
            <p:nvPr/>
          </p:nvSpPr>
          <p:spPr>
            <a:xfrm>
              <a:off x="3126902" y="3944174"/>
              <a:ext cx="1886437" cy="1202550"/>
            </a:xfrm>
            <a:prstGeom prst="borderCallout1">
              <a:avLst>
                <a:gd name="adj1" fmla="val 43673"/>
                <a:gd name="adj2" fmla="val 103089"/>
                <a:gd name="adj3" fmla="val 61734"/>
                <a:gd name="adj4" fmla="val 125358"/>
              </a:avLst>
            </a:prstGeom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tIns="180000" rtlCol="0" anchor="ctr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ja-JP" altLang="en-US" sz="1600" dirty="0" smtClean="0">
                  <a:solidFill>
                    <a:srgbClr val="00B0F0"/>
                  </a:solidFill>
                </a:rPr>
                <a:t>◯改善くん</a:t>
              </a:r>
              <a:endParaRPr lang="en-US" altLang="ja-JP" sz="1600" dirty="0" smtClean="0">
                <a:solidFill>
                  <a:srgbClr val="00B0F0"/>
                </a:solidFill>
              </a:endParaRPr>
            </a:p>
            <a:p>
              <a:pPr>
                <a:lnSpc>
                  <a:spcPts val="1860"/>
                </a:lnSpc>
              </a:pPr>
              <a:r>
                <a:rPr lang="ja-JP" altLang="en-US" sz="1100" dirty="0" smtClean="0"/>
                <a:t>評価</a:t>
              </a:r>
              <a:r>
                <a:rPr lang="ja-JP" altLang="en-US" sz="1100" dirty="0"/>
                <a:t>くんの評価結果で次回以降の改善点</a:t>
              </a:r>
              <a:r>
                <a:rPr lang="ja-JP" altLang="en-US" sz="1100" dirty="0" smtClean="0"/>
                <a:t>を考える</a:t>
              </a:r>
              <a:r>
                <a:rPr lang="ja-JP" altLang="en-US" sz="1100" dirty="0"/>
                <a:t>。</a:t>
              </a:r>
            </a:p>
            <a:p>
              <a:pPr algn="ctr">
                <a:lnSpc>
                  <a:spcPts val="1860"/>
                </a:lnSpc>
              </a:pPr>
              <a:endParaRPr kumimoji="1" lang="ja-JP" altLang="en-US" dirty="0"/>
            </a:p>
          </p:txBody>
        </p:sp>
        <p:sp>
          <p:nvSpPr>
            <p:cNvPr id="555" name="線吹き出し 1 (枠付き) 554"/>
            <p:cNvSpPr/>
            <p:nvPr/>
          </p:nvSpPr>
          <p:spPr>
            <a:xfrm>
              <a:off x="3060466" y="2287266"/>
              <a:ext cx="1946047" cy="1510670"/>
            </a:xfrm>
            <a:prstGeom prst="borderCallout1">
              <a:avLst>
                <a:gd name="adj1" fmla="val 32921"/>
                <a:gd name="adj2" fmla="val 103809"/>
                <a:gd name="adj3" fmla="val 37294"/>
                <a:gd name="adj4" fmla="val 111541"/>
              </a:avLst>
            </a:prstGeom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ja-JP" altLang="en-US" sz="1600" dirty="0" smtClean="0">
                  <a:solidFill>
                    <a:srgbClr val="0070C0"/>
                  </a:solidFill>
                </a:rPr>
                <a:t>◯分析</a:t>
              </a:r>
              <a:r>
                <a:rPr lang="en-US" altLang="ja-JP" sz="1600" dirty="0" smtClean="0">
                  <a:solidFill>
                    <a:srgbClr val="0070C0"/>
                  </a:solidFill>
                </a:rPr>
                <a:t>DB</a:t>
              </a:r>
            </a:p>
            <a:p>
              <a:pPr>
                <a:lnSpc>
                  <a:spcPts val="1860"/>
                </a:lnSpc>
              </a:pPr>
              <a:r>
                <a:rPr lang="ja-JP" altLang="en-US" sz="1100" dirty="0" smtClean="0"/>
                <a:t>感情</a:t>
              </a:r>
              <a:r>
                <a:rPr lang="ja-JP" altLang="en-US" sz="1100" dirty="0"/>
                <a:t>の分析をするための情報や過去にハッピーホームが動作した結果の改善点などが格納された</a:t>
              </a:r>
              <a:r>
                <a:rPr lang="en-US" altLang="ja-JP" sz="1100" dirty="0"/>
                <a:t>DB</a:t>
              </a:r>
            </a:p>
            <a:p>
              <a:endParaRPr kumimoji="1" lang="ja-JP" altLang="en-US" dirty="0"/>
            </a:p>
          </p:txBody>
        </p:sp>
        <p:sp>
          <p:nvSpPr>
            <p:cNvPr id="1063" name="右矢印 1062"/>
            <p:cNvSpPr/>
            <p:nvPr/>
          </p:nvSpPr>
          <p:spPr>
            <a:xfrm rot="5400000">
              <a:off x="8408122" y="1902248"/>
              <a:ext cx="582020" cy="355572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4" name="線吹き出し 1 (枠付き) 543"/>
            <p:cNvSpPr/>
            <p:nvPr/>
          </p:nvSpPr>
          <p:spPr>
            <a:xfrm>
              <a:off x="328046" y="1062918"/>
              <a:ext cx="2576149" cy="1754326"/>
            </a:xfrm>
            <a:prstGeom prst="borderCallout1">
              <a:avLst>
                <a:gd name="adj1" fmla="val 39263"/>
                <a:gd name="adj2" fmla="val 103120"/>
                <a:gd name="adj3" fmla="val 92207"/>
                <a:gd name="adj4" fmla="val 295168"/>
              </a:avLst>
            </a:prstGeom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>
                <a:lnSpc>
                  <a:spcPts val="1860"/>
                </a:lnSpc>
              </a:pPr>
              <a:r>
                <a:rPr lang="ja-JP" altLang="en-US" sz="1600" dirty="0" smtClean="0">
                  <a:solidFill>
                    <a:srgbClr val="F79ADB"/>
                  </a:solidFill>
                </a:rPr>
                <a:t>◯ハッピー</a:t>
              </a:r>
              <a:r>
                <a:rPr lang="en-US" altLang="ja-JP" sz="1600" dirty="0" smtClean="0">
                  <a:solidFill>
                    <a:srgbClr val="F79ADB"/>
                  </a:solidFill>
                </a:rPr>
                <a:t>AI</a:t>
              </a:r>
            </a:p>
            <a:p>
              <a:pPr>
                <a:lnSpc>
                  <a:spcPts val="1860"/>
                </a:lnSpc>
              </a:pPr>
              <a:r>
                <a:rPr lang="ja-JP" altLang="en-US" sz="1100" dirty="0" smtClean="0"/>
                <a:t>感情</a:t>
              </a:r>
              <a:r>
                <a:rPr lang="ja-JP" altLang="en-US" sz="1100" dirty="0"/>
                <a:t>スキャナーで読み取った感情</a:t>
              </a:r>
              <a:r>
                <a:rPr lang="ja-JP" altLang="en-US" sz="1100" dirty="0" smtClean="0"/>
                <a:t>がどんな</a:t>
              </a:r>
              <a:r>
                <a:rPr lang="ja-JP" altLang="en-US" sz="1100" dirty="0"/>
                <a:t>ものか、分析</a:t>
              </a:r>
              <a:r>
                <a:rPr lang="en-US" altLang="ja-JP" sz="1100" dirty="0" smtClean="0"/>
                <a:t>DB</a:t>
              </a:r>
              <a:r>
                <a:rPr lang="ja-JP" altLang="en-US" sz="1100" dirty="0" smtClean="0"/>
                <a:t>のデータやネットの情報</a:t>
              </a:r>
              <a:r>
                <a:rPr lang="en-US" altLang="ja-JP" sz="1100" dirty="0" smtClean="0"/>
                <a:t>(</a:t>
              </a:r>
              <a:r>
                <a:rPr lang="ja-JP" altLang="en-US" sz="1100" dirty="0" smtClean="0"/>
                <a:t>天気情報など</a:t>
              </a:r>
              <a:r>
                <a:rPr lang="en-US" altLang="ja-JP" sz="1100" dirty="0" smtClean="0"/>
                <a:t>)</a:t>
              </a:r>
              <a:r>
                <a:rPr lang="ja-JP" altLang="en-US" sz="1100" dirty="0" smtClean="0"/>
                <a:t>を</a:t>
              </a:r>
              <a:r>
                <a:rPr lang="ja-JP" altLang="en-US" sz="1100" dirty="0"/>
                <a:t>用いて</a:t>
              </a:r>
              <a:r>
                <a:rPr lang="ja-JP" altLang="en-US" sz="1100" dirty="0" smtClean="0"/>
                <a:t>分析し、結果</a:t>
              </a:r>
              <a:r>
                <a:rPr lang="ja-JP" altLang="en-US" sz="1100" dirty="0"/>
                <a:t>に応じてハッピーホームがどのような動作をするか判断する</a:t>
              </a:r>
              <a:r>
                <a:rPr lang="en-US" altLang="ja-JP" sz="1100" dirty="0"/>
                <a:t>AI</a:t>
              </a:r>
              <a:r>
                <a:rPr lang="ja-JP" altLang="en-US" sz="1100" dirty="0"/>
                <a:t>。</a:t>
              </a:r>
            </a:p>
            <a:p>
              <a:pPr algn="ctr"/>
              <a:endParaRPr kumimoji="1" lang="ja-JP" altLang="en-US" dirty="0"/>
            </a:p>
          </p:txBody>
        </p:sp>
        <p:sp>
          <p:nvSpPr>
            <p:cNvPr id="1076" name="右矢印 1075"/>
            <p:cNvSpPr/>
            <p:nvPr/>
          </p:nvSpPr>
          <p:spPr>
            <a:xfrm rot="8056802">
              <a:off x="6914436" y="6694631"/>
              <a:ext cx="1287330" cy="43670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7" name="右矢印 1076"/>
            <p:cNvSpPr/>
            <p:nvPr/>
          </p:nvSpPr>
          <p:spPr>
            <a:xfrm rot="15550591">
              <a:off x="5470109" y="6385976"/>
              <a:ext cx="1429715" cy="43670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1" name="右矢印 1080"/>
            <p:cNvSpPr/>
            <p:nvPr/>
          </p:nvSpPr>
          <p:spPr>
            <a:xfrm rot="16200000">
              <a:off x="5495059" y="3870229"/>
              <a:ext cx="916303" cy="436709"/>
            </a:xfrm>
            <a:prstGeom prst="rightArrow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2" name="右矢印 1081"/>
            <p:cNvSpPr/>
            <p:nvPr/>
          </p:nvSpPr>
          <p:spPr>
            <a:xfrm>
              <a:off x="6746090" y="2976494"/>
              <a:ext cx="1119050" cy="436709"/>
            </a:xfrm>
            <a:prstGeom prst="rightArrow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3" name="右矢印 1082"/>
            <p:cNvSpPr/>
            <p:nvPr/>
          </p:nvSpPr>
          <p:spPr>
            <a:xfrm rot="14737550">
              <a:off x="9677877" y="6712513"/>
              <a:ext cx="1238683" cy="436709"/>
            </a:xfrm>
            <a:prstGeom prst="rightArrow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右矢印 73"/>
            <p:cNvSpPr/>
            <p:nvPr/>
          </p:nvSpPr>
          <p:spPr>
            <a:xfrm rot="5400000">
              <a:off x="8417481" y="4133414"/>
              <a:ext cx="649309" cy="452540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右矢印 76"/>
            <p:cNvSpPr/>
            <p:nvPr/>
          </p:nvSpPr>
          <p:spPr>
            <a:xfrm rot="8959115">
              <a:off x="9655687" y="2398491"/>
              <a:ext cx="1640043" cy="436709"/>
            </a:xfrm>
            <a:prstGeom prst="rightArrow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10468149" y="2817244"/>
              <a:ext cx="10871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100" dirty="0" smtClean="0"/>
                <a:t>情報</a:t>
              </a:r>
              <a:r>
                <a:rPr lang="en-US" altLang="ja-JP" sz="1100" dirty="0" smtClean="0"/>
                <a:t>(</a:t>
              </a:r>
              <a:r>
                <a:rPr lang="ja-JP" altLang="en-US" sz="1100" dirty="0" smtClean="0"/>
                <a:t>天気など</a:t>
              </a:r>
              <a:r>
                <a:rPr lang="en-US" altLang="ja-JP" sz="1100" dirty="0" smtClean="0"/>
                <a:t>)</a:t>
              </a:r>
              <a:endParaRPr kumimoji="1" lang="ja-JP" altLang="en-US" sz="1100" dirty="0"/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136104" y="540902"/>
              <a:ext cx="3212203" cy="400110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0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ハッピーホーム解体新書</a:t>
              </a:r>
              <a:endParaRPr kumimoji="1"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91" name="図形グループ 90"/>
          <p:cNvGrpSpPr/>
          <p:nvPr/>
        </p:nvGrpSpPr>
        <p:grpSpPr>
          <a:xfrm>
            <a:off x="81456" y="101942"/>
            <a:ext cx="12440024" cy="534884"/>
            <a:chOff x="81456" y="101942"/>
            <a:chExt cx="12440024" cy="534884"/>
          </a:xfrm>
        </p:grpSpPr>
        <p:grpSp>
          <p:nvGrpSpPr>
            <p:cNvPr id="92" name="図形グループ 91"/>
            <p:cNvGrpSpPr/>
            <p:nvPr/>
          </p:nvGrpSpPr>
          <p:grpSpPr>
            <a:xfrm>
              <a:off x="2595472" y="101942"/>
              <a:ext cx="9926008" cy="522194"/>
              <a:chOff x="2595472" y="101942"/>
              <a:chExt cx="9926008" cy="522194"/>
            </a:xfrm>
          </p:grpSpPr>
          <p:grpSp>
            <p:nvGrpSpPr>
              <p:cNvPr id="94" name="図形グループ 93"/>
              <p:cNvGrpSpPr/>
              <p:nvPr/>
            </p:nvGrpSpPr>
            <p:grpSpPr>
              <a:xfrm>
                <a:off x="10521478" y="101942"/>
                <a:ext cx="2000002" cy="522194"/>
                <a:chOff x="10521478" y="101942"/>
                <a:chExt cx="2000002" cy="522194"/>
              </a:xfrm>
            </p:grpSpPr>
            <p:pic>
              <p:nvPicPr>
                <p:cNvPr id="96" name="図 95"/>
                <p:cNvPicPr>
                  <a:picLocks noChangeAspect="1"/>
                </p:cNvPicPr>
                <p:nvPr/>
              </p:nvPicPr>
              <p:blipFill>
                <a:blip r:embed="rId16">
                  <a:lum bright="-1000"/>
                </a:blip>
                <a:stretch>
                  <a:fillRect/>
                </a:stretch>
              </p:blipFill>
              <p:spPr>
                <a:xfrm>
                  <a:off x="10521478" y="101942"/>
                  <a:ext cx="2000002" cy="522194"/>
                </a:xfrm>
                <a:prstGeom prst="rect">
                  <a:avLst/>
                </a:prstGeom>
                <a:noFill/>
              </p:spPr>
            </p:pic>
            <p:sp>
              <p:nvSpPr>
                <p:cNvPr id="97" name="テキスト ボックス 96"/>
                <p:cNvSpPr txBox="1"/>
                <p:nvPr/>
              </p:nvSpPr>
              <p:spPr>
                <a:xfrm>
                  <a:off x="10698273" y="156394"/>
                  <a:ext cx="1605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800" b="1" dirty="0" smtClean="0">
                      <a:solidFill>
                        <a:schemeClr val="bg1"/>
                      </a:solidFill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解体新書</a:t>
                  </a:r>
                  <a:endParaRPr kumimoji="1" lang="ja-JP" altLang="en-US" sz="1800" b="1" dirty="0">
                    <a:solidFill>
                      <a:schemeClr val="bg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sp>
            <p:nvSpPr>
              <p:cNvPr id="95" name="テキスト ボックス 94"/>
              <p:cNvSpPr txBox="1"/>
              <p:nvPr/>
            </p:nvSpPr>
            <p:spPr>
              <a:xfrm>
                <a:off x="2595472" y="223891"/>
                <a:ext cx="759287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学科名：高度情報処理学科　クラス名：</a:t>
                </a:r>
                <a:r>
                  <a:rPr kumimoji="1" lang="en-US" altLang="ja-JP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IH-14A−703</a:t>
                </a:r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　グループ名：第二班</a:t>
                </a:r>
                <a:endParaRPr kumimoji="1" lang="ja-JP" altLang="en-US" sz="17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93" name="図 9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6" y="129949"/>
              <a:ext cx="876013" cy="506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5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"/>
          <p:cNvSpPr txBox="1">
            <a:spLocks/>
          </p:cNvSpPr>
          <p:nvPr/>
        </p:nvSpPr>
        <p:spPr>
          <a:xfrm>
            <a:off x="133332" y="690851"/>
            <a:ext cx="12532163" cy="8696813"/>
          </a:xfrm>
          <a:prstGeom prst="rect">
            <a:avLst/>
          </a:prstGeom>
          <a:noFill/>
          <a:ln w="2222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68403" tIns="34202" rIns="68403" bIns="34202" rtlCol="0" anchor="t" anchorCtr="0">
            <a:normAutofit/>
          </a:bodyPr>
          <a:lstStyle/>
          <a:p>
            <a:pPr>
              <a:spcBef>
                <a:spcPct val="0"/>
              </a:spcBef>
            </a:pPr>
            <a:endParaRPr lang="ja-JP" altLang="en-US" sz="900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305425" y="1039188"/>
            <a:ext cx="6700345" cy="413318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/>
          <p:cNvSpPr/>
          <p:nvPr/>
        </p:nvSpPr>
        <p:spPr>
          <a:xfrm>
            <a:off x="7118254" y="995554"/>
            <a:ext cx="5403226" cy="6323879"/>
          </a:xfrm>
          <a:prstGeom prst="roundRect">
            <a:avLst/>
          </a:prstGeom>
          <a:solidFill>
            <a:schemeClr val="bg1"/>
          </a:solidFill>
          <a:ln>
            <a:solidFill>
              <a:srgbClr val="FF3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96144" y="1128192"/>
            <a:ext cx="520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FF5889"/>
                </a:solidFill>
              </a:rPr>
              <a:t> </a:t>
            </a:r>
            <a:r>
              <a:rPr lang="ja-JP" altLang="en-US" sz="1800" dirty="0" smtClean="0">
                <a:solidFill>
                  <a:srgbClr val="FF5889"/>
                </a:solidFill>
              </a:rPr>
              <a:t>●家にいる家族の感情を読み取り改善行動を提案</a:t>
            </a:r>
            <a:endParaRPr lang="ja-JP" altLang="en-US" sz="1800" dirty="0">
              <a:solidFill>
                <a:srgbClr val="FF5889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3332" y="549410"/>
            <a:ext cx="1259605" cy="40011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提案機能</a:t>
            </a:r>
            <a:endParaRPr kumimoji="1" lang="ja-JP" altLang="en-US" sz="20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317490" y="5261374"/>
            <a:ext cx="6662040" cy="400372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151" y="3231788"/>
            <a:ext cx="941397" cy="1093484"/>
          </a:xfrm>
          <a:prstGeom prst="rect">
            <a:avLst/>
          </a:prstGeom>
        </p:spPr>
      </p:pic>
      <p:sp>
        <p:nvSpPr>
          <p:cNvPr id="79" name="テキスト ボックス 78"/>
          <p:cNvSpPr txBox="1"/>
          <p:nvPr/>
        </p:nvSpPr>
        <p:spPr>
          <a:xfrm>
            <a:off x="480106" y="4336885"/>
            <a:ext cx="11681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マイホームへ</a:t>
            </a:r>
            <a:endParaRPr lang="en-US" altLang="ja-JP" sz="12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帰宅する夫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80" name="右矢印 79"/>
          <p:cNvSpPr/>
          <p:nvPr/>
        </p:nvSpPr>
        <p:spPr>
          <a:xfrm>
            <a:off x="1402990" y="3734970"/>
            <a:ext cx="670669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" name="図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18" y="3279950"/>
            <a:ext cx="880634" cy="1035561"/>
          </a:xfrm>
          <a:prstGeom prst="rect">
            <a:avLst/>
          </a:prstGeom>
        </p:spPr>
      </p:pic>
      <p:sp>
        <p:nvSpPr>
          <p:cNvPr id="82" name="テキスト ボックス 81"/>
          <p:cNvSpPr txBox="1"/>
          <p:nvPr/>
        </p:nvSpPr>
        <p:spPr>
          <a:xfrm>
            <a:off x="1648272" y="4325272"/>
            <a:ext cx="1969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妻が怒っているので</a:t>
            </a:r>
            <a:endParaRPr kumimoji="1" lang="en-US" altLang="ja-JP" sz="12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提案くんが改善案を提案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84" name="角丸四角形吹き出し 83"/>
          <p:cNvSpPr/>
          <p:nvPr/>
        </p:nvSpPr>
        <p:spPr>
          <a:xfrm flipH="1">
            <a:off x="447374" y="2399914"/>
            <a:ext cx="3083922" cy="589225"/>
          </a:xfrm>
          <a:prstGeom prst="wedgeRoundRectCallout">
            <a:avLst>
              <a:gd name="adj1" fmla="val 461"/>
              <a:gd name="adj2" fmla="val 830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とても機嫌が悪いので注意が必要です。</a:t>
            </a:r>
            <a:endParaRPr lang="en-US" altLang="ja-JP" sz="105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ここから</a:t>
            </a:r>
            <a:r>
              <a:rPr kumimoji="1" lang="en-US" altLang="ja-JP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100m</a:t>
            </a:r>
            <a:r>
              <a:rPr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以内にケーキ屋さんがあります。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85" name="右矢印 84"/>
          <p:cNvSpPr/>
          <p:nvPr/>
        </p:nvSpPr>
        <p:spPr>
          <a:xfrm>
            <a:off x="3016424" y="3749208"/>
            <a:ext cx="670669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6" name="図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6504" y="3231788"/>
            <a:ext cx="834700" cy="1023824"/>
          </a:xfrm>
          <a:prstGeom prst="rect">
            <a:avLst/>
          </a:prstGeom>
        </p:spPr>
      </p:pic>
      <p:sp>
        <p:nvSpPr>
          <p:cNvPr id="87" name="テキスト ボックス 86"/>
          <p:cNvSpPr txBox="1"/>
          <p:nvPr/>
        </p:nvSpPr>
        <p:spPr>
          <a:xfrm>
            <a:off x="3592488" y="4336885"/>
            <a:ext cx="132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ケーキ屋さんで</a:t>
            </a:r>
            <a:endParaRPr lang="en-US" altLang="ja-JP" sz="12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ケーキを購入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88" name="右矢印 87"/>
          <p:cNvSpPr/>
          <p:nvPr/>
        </p:nvSpPr>
        <p:spPr>
          <a:xfrm>
            <a:off x="4600600" y="3749208"/>
            <a:ext cx="670669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9" name="図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52" y="3703922"/>
            <a:ext cx="811120" cy="693358"/>
          </a:xfrm>
          <a:prstGeom prst="rect">
            <a:avLst/>
          </a:prstGeom>
        </p:spPr>
      </p:pic>
      <p:pic>
        <p:nvPicPr>
          <p:cNvPr id="90" name="図 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2" y="3262024"/>
            <a:ext cx="957802" cy="1002933"/>
          </a:xfrm>
          <a:prstGeom prst="rect">
            <a:avLst/>
          </a:prstGeom>
        </p:spPr>
      </p:pic>
      <p:sp>
        <p:nvSpPr>
          <p:cNvPr id="93" name="テキスト ボックス 92"/>
          <p:cNvSpPr txBox="1"/>
          <p:nvPr/>
        </p:nvSpPr>
        <p:spPr>
          <a:xfrm>
            <a:off x="4883786" y="4300841"/>
            <a:ext cx="216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妻にケーキをプレゼント！</a:t>
            </a:r>
            <a:endParaRPr kumimoji="1" lang="en-US" altLang="ja-JP" sz="12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より愛を深めることができる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547463" y="5439380"/>
            <a:ext cx="462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 </a:t>
            </a:r>
            <a:r>
              <a:rPr lang="ja-JP" altLang="en-US" sz="18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●休日にどこに行くか提案くんに相談</a:t>
            </a:r>
            <a:endParaRPr lang="ja-JP" altLang="en-US" sz="1800" dirty="0">
              <a:solidFill>
                <a:srgbClr val="FF5889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95" name="図 9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5" y="7432022"/>
            <a:ext cx="1112994" cy="1112994"/>
          </a:xfrm>
          <a:prstGeom prst="rect">
            <a:avLst/>
          </a:prstGeom>
        </p:spPr>
      </p:pic>
      <p:sp>
        <p:nvSpPr>
          <p:cNvPr id="96" name="テキスト ボックス 95"/>
          <p:cNvSpPr txBox="1"/>
          <p:nvPr/>
        </p:nvSpPr>
        <p:spPr>
          <a:xfrm>
            <a:off x="447374" y="8545016"/>
            <a:ext cx="19019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休みの日にどこに</a:t>
            </a:r>
            <a:endParaRPr kumimoji="1" lang="en-US" altLang="ja-JP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行くか提案くんに相談</a:t>
            </a:r>
            <a:endParaRPr kumimoji="1" lang="ja-JP" altLang="en-US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97" name="右矢印 96"/>
          <p:cNvSpPr/>
          <p:nvPr/>
        </p:nvSpPr>
        <p:spPr>
          <a:xfrm>
            <a:off x="1864296" y="7929020"/>
            <a:ext cx="737736" cy="35684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021" y="7319433"/>
            <a:ext cx="1185308" cy="865276"/>
          </a:xfrm>
          <a:prstGeom prst="rect">
            <a:avLst/>
          </a:prstGeom>
        </p:spPr>
      </p:pic>
      <p:sp>
        <p:nvSpPr>
          <p:cNvPr id="99" name="テキスト ボックス 98"/>
          <p:cNvSpPr txBox="1"/>
          <p:nvPr/>
        </p:nvSpPr>
        <p:spPr>
          <a:xfrm>
            <a:off x="2410621" y="8523024"/>
            <a:ext cx="19019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提案くんが条件を元に</a:t>
            </a:r>
            <a:endParaRPr lang="en-US" altLang="ja-JP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遊びに行く場所を提案</a:t>
            </a:r>
            <a:endParaRPr kumimoji="1" lang="en-US" altLang="ja-JP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400" y="7607112"/>
            <a:ext cx="936104" cy="865896"/>
          </a:xfrm>
          <a:prstGeom prst="rect">
            <a:avLst/>
          </a:prstGeom>
        </p:spPr>
      </p:pic>
      <p:sp>
        <p:nvSpPr>
          <p:cNvPr id="100" name="角丸四角形吹き出し 99"/>
          <p:cNvSpPr/>
          <p:nvPr/>
        </p:nvSpPr>
        <p:spPr>
          <a:xfrm flipH="1">
            <a:off x="3049435" y="6888464"/>
            <a:ext cx="1701381" cy="603525"/>
          </a:xfrm>
          <a:prstGeom prst="wedgeRoundRectCallout">
            <a:avLst>
              <a:gd name="adj1" fmla="val 26668"/>
              <a:gd name="adj2" fmla="val 7533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遊園地に遊びに</a:t>
            </a:r>
            <a:endParaRPr lang="en-US" altLang="ja-JP" sz="105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行くのはどうですか？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01" name="右矢印 100"/>
          <p:cNvSpPr/>
          <p:nvPr/>
        </p:nvSpPr>
        <p:spPr>
          <a:xfrm>
            <a:off x="4024536" y="7962908"/>
            <a:ext cx="737736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9221" y="7424057"/>
            <a:ext cx="1113697" cy="1120959"/>
          </a:xfrm>
          <a:prstGeom prst="rect">
            <a:avLst/>
          </a:prstGeom>
        </p:spPr>
      </p:pic>
      <p:sp>
        <p:nvSpPr>
          <p:cNvPr id="102" name="テキスト ボックス 101"/>
          <p:cNvSpPr txBox="1"/>
          <p:nvPr/>
        </p:nvSpPr>
        <p:spPr>
          <a:xfrm>
            <a:off x="4381950" y="8523023"/>
            <a:ext cx="2561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家族で遊園地に！</a:t>
            </a:r>
            <a:endParaRPr lang="en-US" altLang="ja-JP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より良い休日になり愛が深まる</a:t>
            </a:r>
            <a:endParaRPr lang="en-US" altLang="ja-JP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766006" y="1503779"/>
            <a:ext cx="6359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仕事が終わり家に帰ったら妻が怒っていて気が休まらない。</a:t>
            </a:r>
            <a:endParaRPr kumimoji="1" lang="en-US" altLang="ja-JP" sz="14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事前に</a:t>
            </a:r>
            <a:r>
              <a:rPr lang="ja-JP" altLang="en-US" sz="1400" dirty="0" smtClean="0">
                <a:solidFill>
                  <a:srgbClr val="FB76AB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提案くんが妻の感情を読み取り回避策を提案</a:t>
            </a:r>
            <a:r>
              <a:rPr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してくれる機能。</a:t>
            </a:r>
            <a:endParaRPr kumimoji="1" lang="ja-JP" altLang="en-US" sz="14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63301" y="5772152"/>
            <a:ext cx="604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急に休みになった時に家族でどこに行っていいかわからない。</a:t>
            </a:r>
            <a:endParaRPr lang="en-US" altLang="ja-JP" sz="14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そんな時は</a:t>
            </a:r>
            <a:r>
              <a:rPr kumimoji="1" lang="ja-JP" altLang="en-US" sz="1400" dirty="0" smtClean="0">
                <a:solidFill>
                  <a:srgbClr val="FB76AB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提案くんに相談</a:t>
            </a:r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！</a:t>
            </a:r>
            <a:endParaRPr kumimoji="1" lang="en-US" altLang="ja-JP" sz="14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値段や距離など条件を教えることでそれにあった遊ぶ場所を</a:t>
            </a:r>
            <a:endParaRPr lang="en-US" altLang="ja-JP" sz="14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提案してくれる機能。</a:t>
            </a:r>
            <a:endParaRPr kumimoji="1" lang="en-US" altLang="ja-JP" sz="14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39" name="角丸四角形吹き出し 38"/>
          <p:cNvSpPr/>
          <p:nvPr/>
        </p:nvSpPr>
        <p:spPr>
          <a:xfrm flipH="1">
            <a:off x="3592487" y="2407349"/>
            <a:ext cx="2316659" cy="589225"/>
          </a:xfrm>
          <a:prstGeom prst="wedgeRoundRectCallout">
            <a:avLst>
              <a:gd name="adj1" fmla="val 59664"/>
              <a:gd name="adj2" fmla="val 8853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最近、奥さんはショートケーキを</a:t>
            </a:r>
            <a:endParaRPr kumimoji="1" lang="en-US" altLang="ja-JP" sz="105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食べたいと言っていました。</a:t>
            </a: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606821" y="1006071"/>
            <a:ext cx="209933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ハッピーロジック</a:t>
            </a:r>
            <a:endParaRPr kumimoji="1" lang="ja-JP" altLang="en-US" sz="1800" dirty="0">
              <a:solidFill>
                <a:srgbClr val="FF5889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28" name="図形グループ 27"/>
          <p:cNvGrpSpPr/>
          <p:nvPr/>
        </p:nvGrpSpPr>
        <p:grpSpPr>
          <a:xfrm>
            <a:off x="7465746" y="1382203"/>
            <a:ext cx="1399581" cy="1837758"/>
            <a:chOff x="7597784" y="1294660"/>
            <a:chExt cx="1399581" cy="1837758"/>
          </a:xfrm>
        </p:grpSpPr>
        <p:grpSp>
          <p:nvGrpSpPr>
            <p:cNvPr id="12" name="図形グループ 11"/>
            <p:cNvGrpSpPr/>
            <p:nvPr/>
          </p:nvGrpSpPr>
          <p:grpSpPr>
            <a:xfrm>
              <a:off x="7597784" y="1755511"/>
              <a:ext cx="1190279" cy="1108301"/>
              <a:chOff x="7356689" y="2946256"/>
              <a:chExt cx="1190279" cy="1108301"/>
            </a:xfrm>
          </p:grpSpPr>
          <p:grpSp>
            <p:nvGrpSpPr>
              <p:cNvPr id="10" name="図形グループ 9"/>
              <p:cNvGrpSpPr/>
              <p:nvPr/>
            </p:nvGrpSpPr>
            <p:grpSpPr>
              <a:xfrm>
                <a:off x="7356689" y="3011004"/>
                <a:ext cx="1009514" cy="1043553"/>
                <a:chOff x="10467231" y="3022405"/>
                <a:chExt cx="1716823" cy="1710831"/>
              </a:xfrm>
            </p:grpSpPr>
            <p:pic>
              <p:nvPicPr>
                <p:cNvPr id="8" name="図 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67231" y="3022405"/>
                  <a:ext cx="1716823" cy="1710831"/>
                </a:xfrm>
                <a:prstGeom prst="rect">
                  <a:avLst/>
                </a:prstGeom>
              </p:spPr>
            </p:pic>
            <p:pic>
              <p:nvPicPr>
                <p:cNvPr id="9" name="図 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02319" y="3542685"/>
                  <a:ext cx="764952" cy="1030740"/>
                </a:xfrm>
                <a:prstGeom prst="rect">
                  <a:avLst/>
                </a:prstGeom>
              </p:spPr>
            </p:pic>
          </p:grpSp>
          <p:pic>
            <p:nvPicPr>
              <p:cNvPr id="69" name="図 6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4049" y="2946256"/>
                <a:ext cx="982919" cy="982919"/>
              </a:xfrm>
              <a:prstGeom prst="rect">
                <a:avLst/>
              </a:prstGeom>
            </p:spPr>
          </p:pic>
        </p:grpSp>
        <p:pic>
          <p:nvPicPr>
            <p:cNvPr id="70" name="図 6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93649" y="1294660"/>
              <a:ext cx="703716" cy="671844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7599520" y="2855419"/>
              <a:ext cx="1130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感情スキャン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24" name="図形グループ 23"/>
          <p:cNvGrpSpPr/>
          <p:nvPr/>
        </p:nvGrpSpPr>
        <p:grpSpPr>
          <a:xfrm>
            <a:off x="7026193" y="3661226"/>
            <a:ext cx="1786337" cy="1345305"/>
            <a:chOff x="8636773" y="4279232"/>
            <a:chExt cx="1786337" cy="1345305"/>
          </a:xfrm>
        </p:grpSpPr>
        <p:grpSp>
          <p:nvGrpSpPr>
            <p:cNvPr id="14" name="図形グループ 13"/>
            <p:cNvGrpSpPr/>
            <p:nvPr/>
          </p:nvGrpSpPr>
          <p:grpSpPr>
            <a:xfrm>
              <a:off x="8636773" y="4279232"/>
              <a:ext cx="1786337" cy="1116050"/>
              <a:chOff x="7789826" y="2480021"/>
              <a:chExt cx="1786337" cy="1116050"/>
            </a:xfrm>
          </p:grpSpPr>
          <p:pic>
            <p:nvPicPr>
              <p:cNvPr id="75" name="図 74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34549">
                <a:off x="7789826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6" name="図 75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70276">
                <a:off x="8919581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1" name="図 9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42144" y="2924227"/>
                <a:ext cx="703716" cy="67184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2" name="図 91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254" y="2480021"/>
                <a:ext cx="767528" cy="76752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8" name="テキスト ボックス 107"/>
            <p:cNvSpPr txBox="1"/>
            <p:nvPr/>
          </p:nvSpPr>
          <p:spPr>
            <a:xfrm>
              <a:off x="9049498" y="5347538"/>
              <a:ext cx="1081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</a:t>
              </a:r>
              <a:r>
                <a:rPr kumimoji="1" lang="en-US" altLang="ja-JP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AI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7703252" y="3193507"/>
            <a:ext cx="1374323" cy="555702"/>
            <a:chOff x="8257486" y="3784884"/>
            <a:chExt cx="1374323" cy="555702"/>
          </a:xfrm>
        </p:grpSpPr>
        <p:sp>
          <p:nvSpPr>
            <p:cNvPr id="22" name="右矢印 21"/>
            <p:cNvSpPr/>
            <p:nvPr/>
          </p:nvSpPr>
          <p:spPr>
            <a:xfrm rot="5400000">
              <a:off x="8183012" y="3859358"/>
              <a:ext cx="555702" cy="40675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8562840" y="3922189"/>
              <a:ext cx="1068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妻が不機嫌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30" name="図形グループ 29"/>
          <p:cNvGrpSpPr/>
          <p:nvPr/>
        </p:nvGrpSpPr>
        <p:grpSpPr>
          <a:xfrm>
            <a:off x="8342873" y="4115667"/>
            <a:ext cx="1490578" cy="900981"/>
            <a:chOff x="9849594" y="4405684"/>
            <a:chExt cx="1795009" cy="900981"/>
          </a:xfrm>
        </p:grpSpPr>
        <p:sp>
          <p:nvSpPr>
            <p:cNvPr id="110" name="右矢印 109"/>
            <p:cNvSpPr/>
            <p:nvPr/>
          </p:nvSpPr>
          <p:spPr>
            <a:xfrm>
              <a:off x="10309025" y="4405684"/>
              <a:ext cx="1213273" cy="40675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テキスト ボックス 110"/>
            <p:cNvSpPr txBox="1"/>
            <p:nvPr/>
          </p:nvSpPr>
          <p:spPr>
            <a:xfrm>
              <a:off x="9849594" y="4875778"/>
              <a:ext cx="17950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提案くんに現状を</a:t>
              </a:r>
            </a:p>
            <a:p>
              <a:r>
                <a:rPr kumimoji="1" lang="ja-JP" altLang="en-US" sz="11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改善するように指示</a:t>
              </a:r>
              <a:endParaRPr kumimoji="1" lang="ja-JP" altLang="en-US" sz="11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sp>
        <p:nvSpPr>
          <p:cNvPr id="26" name="角丸四角形吹き出し 25"/>
          <p:cNvSpPr/>
          <p:nvPr/>
        </p:nvSpPr>
        <p:spPr>
          <a:xfrm>
            <a:off x="10262460" y="3063292"/>
            <a:ext cx="1821226" cy="706759"/>
          </a:xfrm>
          <a:prstGeom prst="wedgeRoundRectCallout">
            <a:avLst>
              <a:gd name="adj1" fmla="val -32177"/>
              <a:gd name="adj2" fmla="val 774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ケーキを買おう！</a:t>
            </a:r>
          </a:p>
          <a:p>
            <a:pPr algn="ctr"/>
            <a:r>
              <a:rPr kumimoji="1" lang="ja-JP" altLang="en-US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夫に知らせよう！</a:t>
            </a:r>
            <a:endParaRPr kumimoji="1" lang="ja-JP" altLang="en-US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34" name="図形グループ 33"/>
          <p:cNvGrpSpPr/>
          <p:nvPr/>
        </p:nvGrpSpPr>
        <p:grpSpPr>
          <a:xfrm>
            <a:off x="9614776" y="3623032"/>
            <a:ext cx="1135217" cy="1253833"/>
            <a:chOff x="10190318" y="4238656"/>
            <a:chExt cx="1135217" cy="1253833"/>
          </a:xfrm>
        </p:grpSpPr>
        <p:grpSp>
          <p:nvGrpSpPr>
            <p:cNvPr id="25" name="図形グループ 24"/>
            <p:cNvGrpSpPr/>
            <p:nvPr/>
          </p:nvGrpSpPr>
          <p:grpSpPr>
            <a:xfrm>
              <a:off x="10190318" y="4238656"/>
              <a:ext cx="1017955" cy="995355"/>
              <a:chOff x="10318416" y="1701377"/>
              <a:chExt cx="1017955" cy="995355"/>
            </a:xfrm>
          </p:grpSpPr>
          <p:pic>
            <p:nvPicPr>
              <p:cNvPr id="115" name="図 11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32655" y="2024888"/>
                <a:ext cx="703716" cy="671844"/>
              </a:xfrm>
              <a:prstGeom prst="rect">
                <a:avLst/>
              </a:prstGeom>
            </p:spPr>
          </p:pic>
          <p:pic>
            <p:nvPicPr>
              <p:cNvPr id="117" name="図 116"/>
              <p:cNvPicPr>
                <a:picLocks noChangeAspect="1"/>
              </p:cNvPicPr>
              <p:nvPr/>
            </p:nvPicPr>
            <p:blipFill>
              <a:blip r:embed="rId1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416" y="1701377"/>
                <a:ext cx="707139" cy="707139"/>
              </a:xfrm>
              <a:prstGeom prst="rect">
                <a:avLst/>
              </a:prstGeom>
            </p:spPr>
          </p:pic>
        </p:grpSp>
        <p:sp>
          <p:nvSpPr>
            <p:cNvPr id="123" name="テキスト ボックス 122"/>
            <p:cNvSpPr txBox="1"/>
            <p:nvPr/>
          </p:nvSpPr>
          <p:spPr>
            <a:xfrm>
              <a:off x="10484134" y="5215490"/>
              <a:ext cx="8414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提案くん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pic>
        <p:nvPicPr>
          <p:cNvPr id="124" name="図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5864" y="1525577"/>
            <a:ext cx="758300" cy="880807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266" y="1563912"/>
            <a:ext cx="655314" cy="770601"/>
          </a:xfrm>
          <a:prstGeom prst="rect">
            <a:avLst/>
          </a:prstGeom>
        </p:spPr>
      </p:pic>
      <p:sp>
        <p:nvSpPr>
          <p:cNvPr id="38" name="正方形/長方形 37"/>
          <p:cNvSpPr/>
          <p:nvPr/>
        </p:nvSpPr>
        <p:spPr>
          <a:xfrm>
            <a:off x="9769048" y="1268274"/>
            <a:ext cx="2124128" cy="124598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図形グループ 4"/>
          <p:cNvGrpSpPr/>
          <p:nvPr/>
        </p:nvGrpSpPr>
        <p:grpSpPr>
          <a:xfrm>
            <a:off x="9952014" y="2563475"/>
            <a:ext cx="2083985" cy="542748"/>
            <a:chOff x="10005447" y="2913659"/>
            <a:chExt cx="2083985" cy="542748"/>
          </a:xfrm>
        </p:grpSpPr>
        <p:sp>
          <p:nvSpPr>
            <p:cNvPr id="126" name="右矢印 125"/>
            <p:cNvSpPr/>
            <p:nvPr/>
          </p:nvSpPr>
          <p:spPr>
            <a:xfrm rot="16200000">
              <a:off x="9937450" y="2981656"/>
              <a:ext cx="542748" cy="40675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テキスト ボックス 126"/>
            <p:cNvSpPr txBox="1"/>
            <p:nvPr/>
          </p:nvSpPr>
          <p:spPr>
            <a:xfrm>
              <a:off x="10363580" y="3084830"/>
              <a:ext cx="1725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現状と提案内容の通知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sp>
        <p:nvSpPr>
          <p:cNvPr id="128" name="テキスト ボックス 127"/>
          <p:cNvSpPr txBox="1"/>
          <p:nvPr/>
        </p:nvSpPr>
        <p:spPr>
          <a:xfrm>
            <a:off x="9737650" y="1283373"/>
            <a:ext cx="1132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帰宅途中の夫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30" name="右矢印 129"/>
          <p:cNvSpPr/>
          <p:nvPr/>
        </p:nvSpPr>
        <p:spPr>
          <a:xfrm rot="14594741">
            <a:off x="7889029" y="5385276"/>
            <a:ext cx="1090043" cy="40675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8523513" y="5405438"/>
            <a:ext cx="1068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相談内容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42" name="角丸四角形吹き出し 141"/>
          <p:cNvSpPr/>
          <p:nvPr/>
        </p:nvSpPr>
        <p:spPr>
          <a:xfrm flipH="1">
            <a:off x="10339730" y="5183694"/>
            <a:ext cx="1584789" cy="603525"/>
          </a:xfrm>
          <a:prstGeom prst="wedgeRoundRectCallout">
            <a:avLst>
              <a:gd name="adj1" fmla="val 33009"/>
              <a:gd name="adj2" fmla="val -10601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遊園地に遊びに</a:t>
            </a:r>
            <a:endParaRPr lang="en-US" altLang="ja-JP" sz="105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行くのはどうですか？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45" name="図形グループ 44"/>
          <p:cNvGrpSpPr/>
          <p:nvPr/>
        </p:nvGrpSpPr>
        <p:grpSpPr>
          <a:xfrm>
            <a:off x="10903898" y="3808755"/>
            <a:ext cx="1674555" cy="1218926"/>
            <a:chOff x="10932634" y="4655554"/>
            <a:chExt cx="1674555" cy="1218926"/>
          </a:xfrm>
        </p:grpSpPr>
        <p:sp>
          <p:nvSpPr>
            <p:cNvPr id="120" name="右矢印 119"/>
            <p:cNvSpPr/>
            <p:nvPr/>
          </p:nvSpPr>
          <p:spPr>
            <a:xfrm rot="10800000">
              <a:off x="10932634" y="5064700"/>
              <a:ext cx="728370" cy="40675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1" name="テキスト ボックス 120"/>
            <p:cNvSpPr txBox="1"/>
            <p:nvPr/>
          </p:nvSpPr>
          <p:spPr>
            <a:xfrm>
              <a:off x="11043703" y="4655554"/>
              <a:ext cx="12716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妻の好きな情報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6877" y="4920623"/>
              <a:ext cx="874911" cy="738373"/>
            </a:xfrm>
            <a:prstGeom prst="rect">
              <a:avLst/>
            </a:prstGeom>
          </p:spPr>
        </p:pic>
        <p:sp>
          <p:nvSpPr>
            <p:cNvPr id="145" name="テキスト ボックス 144"/>
            <p:cNvSpPr txBox="1"/>
            <p:nvPr/>
          </p:nvSpPr>
          <p:spPr>
            <a:xfrm>
              <a:off x="11005193" y="5597481"/>
              <a:ext cx="1601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休日の遊びスポット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8959566" y="5588394"/>
            <a:ext cx="2498073" cy="1591955"/>
            <a:chOff x="9101671" y="6768790"/>
            <a:chExt cx="2498073" cy="1591955"/>
          </a:xfrm>
        </p:grpSpPr>
        <p:grpSp>
          <p:nvGrpSpPr>
            <p:cNvPr id="42" name="図形グループ 41"/>
            <p:cNvGrpSpPr/>
            <p:nvPr/>
          </p:nvGrpSpPr>
          <p:grpSpPr>
            <a:xfrm>
              <a:off x="9101671" y="6768790"/>
              <a:ext cx="2428691" cy="1591955"/>
              <a:chOff x="7227822" y="7469992"/>
              <a:chExt cx="2428691" cy="1591955"/>
            </a:xfrm>
          </p:grpSpPr>
          <p:grpSp>
            <p:nvGrpSpPr>
              <p:cNvPr id="41" name="図形グループ 40"/>
              <p:cNvGrpSpPr/>
              <p:nvPr/>
            </p:nvGrpSpPr>
            <p:grpSpPr>
              <a:xfrm>
                <a:off x="7448325" y="8156942"/>
                <a:ext cx="2208188" cy="905005"/>
                <a:chOff x="7316387" y="7671300"/>
                <a:chExt cx="2208188" cy="905005"/>
              </a:xfrm>
            </p:grpSpPr>
            <p:pic>
              <p:nvPicPr>
                <p:cNvPr id="129" name="図 128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6387" y="7751479"/>
                  <a:ext cx="824826" cy="824826"/>
                </a:xfrm>
                <a:prstGeom prst="rect">
                  <a:avLst/>
                </a:prstGeom>
              </p:spPr>
            </p:pic>
            <p:sp>
              <p:nvSpPr>
                <p:cNvPr id="40" name="角丸四角形吹き出し 39"/>
                <p:cNvSpPr/>
                <p:nvPr/>
              </p:nvSpPr>
              <p:spPr>
                <a:xfrm>
                  <a:off x="8259063" y="7671300"/>
                  <a:ext cx="1265512" cy="612648"/>
                </a:xfrm>
                <a:prstGeom prst="wedgeRoundRectCallout">
                  <a:avLst>
                    <a:gd name="adj1" fmla="val -51846"/>
                    <a:gd name="adj2" fmla="val 67022"/>
                    <a:gd name="adj3" fmla="val 16667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JP" altLang="en-US" sz="1200" dirty="0" smtClean="0"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どこかいい所ないかなー</a:t>
                  </a:r>
                  <a:r>
                    <a:rPr kumimoji="1" lang="en-US" altLang="ja-JP" sz="1200" dirty="0" smtClean="0"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…</a:t>
                  </a:r>
                  <a:endParaRPr kumimoji="1" lang="ja-JP" altLang="en-US" sz="1200" dirty="0"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pic>
            <p:nvPicPr>
              <p:cNvPr id="131" name="図 13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0439" y="7687347"/>
                <a:ext cx="982919" cy="982919"/>
              </a:xfrm>
              <a:prstGeom prst="rect">
                <a:avLst/>
              </a:prstGeom>
            </p:spPr>
          </p:pic>
          <p:pic>
            <p:nvPicPr>
              <p:cNvPr id="132" name="図 13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7822" y="7469992"/>
                <a:ext cx="703716" cy="671844"/>
              </a:xfrm>
              <a:prstGeom prst="rect">
                <a:avLst/>
              </a:prstGeom>
            </p:spPr>
          </p:pic>
        </p:grpSp>
        <p:sp>
          <p:nvSpPr>
            <p:cNvPr id="146" name="テキスト ボックス 145"/>
            <p:cNvSpPr txBox="1"/>
            <p:nvPr/>
          </p:nvSpPr>
          <p:spPr>
            <a:xfrm>
              <a:off x="10461393" y="7053851"/>
              <a:ext cx="113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相談スキャン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7348360" y="6150454"/>
            <a:ext cx="1262482" cy="996156"/>
            <a:chOff x="7359386" y="7085877"/>
            <a:chExt cx="1262482" cy="996156"/>
          </a:xfrm>
        </p:grpSpPr>
        <p:sp>
          <p:nvSpPr>
            <p:cNvPr id="151" name="テキスト ボックス 150"/>
            <p:cNvSpPr txBox="1"/>
            <p:nvPr/>
          </p:nvSpPr>
          <p:spPr>
            <a:xfrm>
              <a:off x="7359386" y="7620368"/>
              <a:ext cx="1262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インターネット上の天気情報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pic>
          <p:nvPicPr>
            <p:cNvPr id="148" name="図 14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886" y="7085877"/>
              <a:ext cx="574591" cy="574591"/>
            </a:xfrm>
            <a:prstGeom prst="rect">
              <a:avLst/>
            </a:prstGeom>
          </p:spPr>
        </p:pic>
      </p:grpSp>
      <p:sp>
        <p:nvSpPr>
          <p:cNvPr id="106" name="右矢印 105"/>
          <p:cNvSpPr/>
          <p:nvPr/>
        </p:nvSpPr>
        <p:spPr>
          <a:xfrm rot="16200000">
            <a:off x="7241587" y="5392146"/>
            <a:ext cx="1090043" cy="40675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7165169" y="7406411"/>
            <a:ext cx="5395765" cy="1833073"/>
            <a:chOff x="7163688" y="7473465"/>
            <a:chExt cx="5395765" cy="1833073"/>
          </a:xfrm>
        </p:grpSpPr>
        <p:sp>
          <p:nvSpPr>
            <p:cNvPr id="13" name="角丸四角形 12"/>
            <p:cNvSpPr/>
            <p:nvPr/>
          </p:nvSpPr>
          <p:spPr>
            <a:xfrm>
              <a:off x="7163688" y="7473465"/>
              <a:ext cx="5395765" cy="183307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テキスト ボックス 104"/>
            <p:cNvSpPr txBox="1"/>
            <p:nvPr/>
          </p:nvSpPr>
          <p:spPr>
            <a:xfrm>
              <a:off x="7189864" y="7477093"/>
              <a:ext cx="2099334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800" dirty="0" smtClean="0">
                  <a:solidFill>
                    <a:schemeClr val="accent6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ハッピーデバイス</a:t>
              </a:r>
              <a:endParaRPr kumimoji="1" lang="ja-JP" altLang="en-US" sz="1800" dirty="0">
                <a:solidFill>
                  <a:schemeClr val="accent6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7220784" y="7675656"/>
            <a:ext cx="1714271" cy="1324006"/>
            <a:chOff x="7004078" y="7827578"/>
            <a:chExt cx="1714271" cy="1324006"/>
          </a:xfrm>
        </p:grpSpPr>
        <p:grpSp>
          <p:nvGrpSpPr>
            <p:cNvPr id="19" name="図形グループ 18"/>
            <p:cNvGrpSpPr/>
            <p:nvPr/>
          </p:nvGrpSpPr>
          <p:grpSpPr>
            <a:xfrm>
              <a:off x="7293348" y="7827578"/>
              <a:ext cx="1188732" cy="1059130"/>
              <a:chOff x="7401008" y="8122198"/>
              <a:chExt cx="1188732" cy="1059130"/>
            </a:xfrm>
          </p:grpSpPr>
          <p:pic>
            <p:nvPicPr>
              <p:cNvPr id="113" name="図 112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28951" y="8302750"/>
                <a:ext cx="703716" cy="671844"/>
              </a:xfrm>
              <a:prstGeom prst="rect">
                <a:avLst/>
              </a:prstGeom>
            </p:spPr>
          </p:pic>
          <p:pic>
            <p:nvPicPr>
              <p:cNvPr id="112" name="図 111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6821" y="8198409"/>
                <a:ext cx="982919" cy="982919"/>
              </a:xfrm>
              <a:prstGeom prst="rect">
                <a:avLst/>
              </a:prstGeom>
            </p:spPr>
          </p:pic>
          <p:pic>
            <p:nvPicPr>
              <p:cNvPr id="16" name="図 15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1008" y="8122198"/>
                <a:ext cx="464789" cy="464789"/>
              </a:xfrm>
              <a:prstGeom prst="rect">
                <a:avLst/>
              </a:prstGeom>
            </p:spPr>
          </p:pic>
        </p:grpSp>
        <p:sp>
          <p:nvSpPr>
            <p:cNvPr id="114" name="テキスト ボックス 113"/>
            <p:cNvSpPr txBox="1"/>
            <p:nvPr/>
          </p:nvSpPr>
          <p:spPr>
            <a:xfrm>
              <a:off x="7004078" y="8736086"/>
              <a:ext cx="171427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5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家族の感情を読み取る</a:t>
              </a:r>
            </a:p>
            <a:p>
              <a:r>
                <a:rPr kumimoji="1" lang="ja-JP" altLang="en-US" sz="1050" dirty="0" smtClean="0">
                  <a:solidFill>
                    <a:srgbClr val="FF61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カメラ型感情スキャナー</a:t>
              </a:r>
              <a:endParaRPr kumimoji="1" lang="ja-JP" altLang="en-US" sz="1050" dirty="0">
                <a:solidFill>
                  <a:srgbClr val="FF61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9183907" y="7636178"/>
            <a:ext cx="1651717" cy="1475412"/>
            <a:chOff x="8675476" y="7951300"/>
            <a:chExt cx="1651717" cy="1475412"/>
          </a:xfrm>
        </p:grpSpPr>
        <p:grpSp>
          <p:nvGrpSpPr>
            <p:cNvPr id="23" name="図形グループ 22"/>
            <p:cNvGrpSpPr/>
            <p:nvPr/>
          </p:nvGrpSpPr>
          <p:grpSpPr>
            <a:xfrm>
              <a:off x="9031147" y="7951300"/>
              <a:ext cx="807566" cy="950078"/>
              <a:chOff x="9031147" y="7951300"/>
              <a:chExt cx="807566" cy="950078"/>
            </a:xfrm>
          </p:grpSpPr>
          <p:pic>
            <p:nvPicPr>
              <p:cNvPr id="21" name="図 20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1147" y="7951300"/>
                <a:ext cx="807566" cy="950078"/>
              </a:xfrm>
              <a:prstGeom prst="rect">
                <a:avLst/>
              </a:prstGeom>
            </p:spPr>
          </p:pic>
          <p:pic>
            <p:nvPicPr>
              <p:cNvPr id="116" name="図 11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75687" y="8105443"/>
                <a:ext cx="207736" cy="198327"/>
              </a:xfrm>
              <a:prstGeom prst="rect">
                <a:avLst/>
              </a:prstGeom>
            </p:spPr>
          </p:pic>
        </p:grpSp>
        <p:sp>
          <p:nvSpPr>
            <p:cNvPr id="118" name="テキスト ボックス 117"/>
            <p:cNvSpPr txBox="1"/>
            <p:nvPr/>
          </p:nvSpPr>
          <p:spPr>
            <a:xfrm>
              <a:off x="8675476" y="8849631"/>
              <a:ext cx="165171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5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家族の状況や提案くんの通知に対応した</a:t>
              </a:r>
            </a:p>
            <a:p>
              <a:r>
                <a:rPr kumimoji="1" lang="ja-JP" altLang="en-US" sz="1050" dirty="0" smtClean="0">
                  <a:solidFill>
                    <a:srgbClr val="FF61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ハッピーアプリ</a:t>
              </a:r>
              <a:endParaRPr kumimoji="1" lang="ja-JP" altLang="en-US" sz="1050" dirty="0">
                <a:solidFill>
                  <a:srgbClr val="FF61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10925230" y="7592396"/>
            <a:ext cx="1609572" cy="1499658"/>
            <a:chOff x="10305577" y="7685400"/>
            <a:chExt cx="1609572" cy="1499658"/>
          </a:xfrm>
        </p:grpSpPr>
        <p:grpSp>
          <p:nvGrpSpPr>
            <p:cNvPr id="119" name="図形グループ 118"/>
            <p:cNvGrpSpPr/>
            <p:nvPr/>
          </p:nvGrpSpPr>
          <p:grpSpPr>
            <a:xfrm>
              <a:off x="10305577" y="7685400"/>
              <a:ext cx="1609572" cy="1499658"/>
              <a:chOff x="10074749" y="4261462"/>
              <a:chExt cx="1609572" cy="1499658"/>
            </a:xfrm>
          </p:grpSpPr>
          <p:grpSp>
            <p:nvGrpSpPr>
              <p:cNvPr id="122" name="図形グループ 121"/>
              <p:cNvGrpSpPr/>
              <p:nvPr/>
            </p:nvGrpSpPr>
            <p:grpSpPr>
              <a:xfrm>
                <a:off x="10213590" y="4261462"/>
                <a:ext cx="940776" cy="918176"/>
                <a:chOff x="10341688" y="1724183"/>
                <a:chExt cx="940776" cy="918176"/>
              </a:xfrm>
            </p:grpSpPr>
            <p:pic>
              <p:nvPicPr>
                <p:cNvPr id="135" name="図 13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78748" y="1970515"/>
                  <a:ext cx="703716" cy="671844"/>
                </a:xfrm>
                <a:prstGeom prst="rect">
                  <a:avLst/>
                </a:prstGeom>
              </p:spPr>
            </p:pic>
            <p:pic>
              <p:nvPicPr>
                <p:cNvPr id="136" name="図 135"/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41688" y="1724183"/>
                  <a:ext cx="629960" cy="629960"/>
                </a:xfrm>
                <a:prstGeom prst="rect">
                  <a:avLst/>
                </a:prstGeom>
              </p:spPr>
            </p:pic>
          </p:grpSp>
          <p:sp>
            <p:nvSpPr>
              <p:cNvPr id="134" name="テキスト ボックス 133"/>
              <p:cNvSpPr txBox="1"/>
              <p:nvPr/>
            </p:nvSpPr>
            <p:spPr>
              <a:xfrm>
                <a:off x="10074749" y="5160956"/>
                <a:ext cx="1609572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提案くんの内容を音声で聞ける</a:t>
                </a:r>
                <a:endParaRPr lang="ja-JP" altLang="en-US" sz="11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  <a:p>
                <a:r>
                  <a:rPr lang="ja-JP" altLang="en-US" sz="1100" dirty="0" smtClean="0">
                    <a:solidFill>
                      <a:srgbClr val="FF61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ハッピースピーカー</a:t>
                </a:r>
                <a:endParaRPr lang="ja-JP" altLang="en-US" sz="1100" dirty="0">
                  <a:solidFill>
                    <a:srgbClr val="FF61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7794" y="8200116"/>
              <a:ext cx="421639" cy="421639"/>
            </a:xfrm>
            <a:prstGeom prst="rect">
              <a:avLst/>
            </a:prstGeom>
          </p:spPr>
        </p:pic>
      </p:grpSp>
      <p:grpSp>
        <p:nvGrpSpPr>
          <p:cNvPr id="144" name="図形グループ 143"/>
          <p:cNvGrpSpPr/>
          <p:nvPr/>
        </p:nvGrpSpPr>
        <p:grpSpPr>
          <a:xfrm>
            <a:off x="58137" y="84956"/>
            <a:ext cx="12463343" cy="539180"/>
            <a:chOff x="58137" y="84956"/>
            <a:chExt cx="12463343" cy="539180"/>
          </a:xfrm>
        </p:grpSpPr>
        <p:grpSp>
          <p:nvGrpSpPr>
            <p:cNvPr id="147" name="図形グループ 146"/>
            <p:cNvGrpSpPr/>
            <p:nvPr/>
          </p:nvGrpSpPr>
          <p:grpSpPr>
            <a:xfrm>
              <a:off x="2595472" y="101942"/>
              <a:ext cx="9926008" cy="522194"/>
              <a:chOff x="2595472" y="101942"/>
              <a:chExt cx="9926008" cy="522194"/>
            </a:xfrm>
          </p:grpSpPr>
          <p:grpSp>
            <p:nvGrpSpPr>
              <p:cNvPr id="150" name="図形グループ 149"/>
              <p:cNvGrpSpPr/>
              <p:nvPr/>
            </p:nvGrpSpPr>
            <p:grpSpPr>
              <a:xfrm>
                <a:off x="10521478" y="101942"/>
                <a:ext cx="2000002" cy="522194"/>
                <a:chOff x="10521478" y="101942"/>
                <a:chExt cx="2000002" cy="522194"/>
              </a:xfrm>
            </p:grpSpPr>
            <p:pic>
              <p:nvPicPr>
                <p:cNvPr id="153" name="図 152"/>
                <p:cNvPicPr>
                  <a:picLocks noChangeAspect="1"/>
                </p:cNvPicPr>
                <p:nvPr/>
              </p:nvPicPr>
              <p:blipFill>
                <a:blip r:embed="rId24">
                  <a:lum bright="-1000"/>
                </a:blip>
                <a:stretch>
                  <a:fillRect/>
                </a:stretch>
              </p:blipFill>
              <p:spPr>
                <a:xfrm>
                  <a:off x="10521478" y="101942"/>
                  <a:ext cx="2000002" cy="522194"/>
                </a:xfrm>
                <a:prstGeom prst="rect">
                  <a:avLst/>
                </a:prstGeom>
                <a:noFill/>
              </p:spPr>
            </p:pic>
            <p:sp>
              <p:nvSpPr>
                <p:cNvPr id="154" name="テキスト ボックス 153"/>
                <p:cNvSpPr txBox="1"/>
                <p:nvPr/>
              </p:nvSpPr>
              <p:spPr>
                <a:xfrm>
                  <a:off x="10698273" y="156394"/>
                  <a:ext cx="1605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800" b="1" dirty="0" smtClean="0">
                      <a:solidFill>
                        <a:schemeClr val="bg1"/>
                      </a:solidFill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機能イメージ</a:t>
                  </a:r>
                  <a:endParaRPr kumimoji="1" lang="ja-JP" altLang="en-US" sz="1800" b="1" dirty="0">
                    <a:solidFill>
                      <a:schemeClr val="bg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sp>
            <p:nvSpPr>
              <p:cNvPr id="152" name="テキスト ボックス 151"/>
              <p:cNvSpPr txBox="1"/>
              <p:nvPr/>
            </p:nvSpPr>
            <p:spPr>
              <a:xfrm>
                <a:off x="2595472" y="223891"/>
                <a:ext cx="759287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学科名：高度情報処理学科　クラス名：</a:t>
                </a:r>
                <a:r>
                  <a:rPr kumimoji="1" lang="en-US" altLang="ja-JP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IH-14A−703</a:t>
                </a:r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　グループ名：第二班</a:t>
                </a:r>
                <a:endParaRPr kumimoji="1" lang="ja-JP" altLang="en-US" sz="17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149" name="図 148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7" y="84956"/>
              <a:ext cx="876013" cy="45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83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7972270" y="1083583"/>
            <a:ext cx="4547484" cy="5798721"/>
          </a:xfrm>
          <a:prstGeom prst="roundRect">
            <a:avLst/>
          </a:prstGeom>
          <a:noFill/>
          <a:ln>
            <a:solidFill>
              <a:srgbClr val="FF3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27" name="図形グループ 26"/>
          <p:cNvGrpSpPr/>
          <p:nvPr/>
        </p:nvGrpSpPr>
        <p:grpSpPr>
          <a:xfrm>
            <a:off x="282030" y="5397562"/>
            <a:ext cx="7631260" cy="3894241"/>
            <a:chOff x="317490" y="1107469"/>
            <a:chExt cx="7631260" cy="3894241"/>
          </a:xfrm>
        </p:grpSpPr>
        <p:sp>
          <p:nvSpPr>
            <p:cNvPr id="33" name="角丸四角形 32"/>
            <p:cNvSpPr/>
            <p:nvPr/>
          </p:nvSpPr>
          <p:spPr>
            <a:xfrm>
              <a:off x="317490" y="1107469"/>
              <a:ext cx="7514216" cy="3894241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861" y="2592211"/>
              <a:ext cx="2294992" cy="1656249"/>
            </a:xfrm>
            <a:prstGeom prst="roundRect">
              <a:avLst>
                <a:gd name="adj" fmla="val 364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9" t="6236" r="9323" b="7216"/>
            <a:stretch/>
          </p:blipFill>
          <p:spPr>
            <a:xfrm>
              <a:off x="814067" y="2609461"/>
              <a:ext cx="1934088" cy="1624370"/>
            </a:xfrm>
            <a:prstGeom prst="rect">
              <a:avLst/>
            </a:prstGeom>
          </p:spPr>
        </p:pic>
        <p:sp>
          <p:nvSpPr>
            <p:cNvPr id="32" name="右矢印 31"/>
            <p:cNvSpPr/>
            <p:nvPr/>
          </p:nvSpPr>
          <p:spPr>
            <a:xfrm>
              <a:off x="3196206" y="3241495"/>
              <a:ext cx="1273329" cy="5705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610129" y="4289460"/>
              <a:ext cx="24206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家族でどこかに出かけたいが</a:t>
              </a:r>
              <a:endParaRPr lang="en-US" altLang="ja-JP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  <a:p>
              <a:r>
                <a:rPr lang="ja-JP" altLang="en-US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みんな忙しく都合が合わない</a:t>
              </a:r>
              <a:endParaRPr kumimoji="1" lang="ja-JP" altLang="en-US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541713" y="4330925"/>
              <a:ext cx="2835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自宅にいながら</a:t>
              </a:r>
              <a:r>
                <a:rPr kumimoji="1" lang="ja-JP" altLang="en-US" sz="1200" dirty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仮想の森</a:t>
              </a:r>
              <a:r>
                <a:rPr kumimoji="1" lang="ja-JP" altLang="en-US" sz="1200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でピクニック</a:t>
              </a:r>
              <a:endParaRPr kumimoji="1" lang="en-US" altLang="ja-JP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  <a:p>
              <a:r>
                <a:rPr lang="ja-JP" altLang="en-US" sz="1200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平日でも夜でも新しい団欒を！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53478" y="1242412"/>
              <a:ext cx="699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800" dirty="0" smtClean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●部屋の内装を視覚的、聴覚的、さらには触覚的に変える</a:t>
              </a:r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392500" y="1672796"/>
              <a:ext cx="75562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自宅にいながら森の中、ビーチ、さらには宇宙空間まど</a:t>
              </a:r>
              <a:r>
                <a:rPr kumimoji="1" lang="ja-JP" altLang="en-US" sz="1400" dirty="0" smtClean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あらゆる場所</a:t>
              </a:r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、</a:t>
              </a:r>
              <a:r>
                <a:rPr kumimoji="1" lang="ja-JP" altLang="en-US" sz="1400" dirty="0" smtClean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景色</a:t>
              </a:r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を</a:t>
              </a:r>
              <a:r>
                <a:rPr kumimoji="1" lang="ja-JP" altLang="en-US" sz="1400" dirty="0" smtClean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空間に投影</a:t>
              </a:r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！</a:t>
              </a:r>
            </a:p>
            <a:p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それに応じた音声を付けることはもちろん、</a:t>
              </a:r>
              <a:r>
                <a:rPr kumimoji="1" lang="ja-JP" altLang="en-US" sz="1400" dirty="0" smtClean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家具の移動</a:t>
              </a:r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や</a:t>
              </a:r>
              <a:r>
                <a:rPr kumimoji="1" lang="ja-JP" altLang="en-US" sz="1400" dirty="0" smtClean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床の形状の変化</a:t>
              </a:r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も任意で可能に！</a:t>
              </a:r>
            </a:p>
            <a:p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室内にいる人は、まるでその場所にいるような体験を得られます。</a:t>
              </a:r>
              <a:endParaRPr kumimoji="1" lang="ja-JP" altLang="en-US" sz="14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26" name="図形グループ 25"/>
          <p:cNvGrpSpPr/>
          <p:nvPr/>
        </p:nvGrpSpPr>
        <p:grpSpPr>
          <a:xfrm>
            <a:off x="388135" y="1107082"/>
            <a:ext cx="7687333" cy="4149421"/>
            <a:chOff x="317490" y="5138365"/>
            <a:chExt cx="7687333" cy="4149421"/>
          </a:xfrm>
        </p:grpSpPr>
        <p:sp>
          <p:nvSpPr>
            <p:cNvPr id="29" name="角丸四角形 28"/>
            <p:cNvSpPr/>
            <p:nvPr/>
          </p:nvSpPr>
          <p:spPr>
            <a:xfrm>
              <a:off x="317490" y="5138365"/>
              <a:ext cx="7379454" cy="4149421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555996" y="8662038"/>
              <a:ext cx="26452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歴史の授業に登場した時代の話、イメージが湧かずわかりにくい</a:t>
              </a: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4152396" y="8428536"/>
              <a:ext cx="345765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会話</a:t>
              </a:r>
              <a:r>
                <a:rPr lang="ja-JP" altLang="en-US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中の話題</a:t>
              </a:r>
              <a:r>
                <a:rPr kumimoji="1" lang="ja-JP" altLang="en-US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に合わせた</a:t>
              </a:r>
              <a:r>
                <a:rPr kumimoji="1" lang="ja-JP" altLang="en-US" dirty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空間</a:t>
              </a:r>
              <a:r>
                <a:rPr lang="ja-JP" altLang="en-US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を演出</a:t>
              </a:r>
              <a:endParaRPr lang="en-US" altLang="ja-JP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  <a:p>
              <a:r>
                <a:rPr kumimoji="1" lang="ja-JP" altLang="en-US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必要に応じて空間が教養ビデオで解説！</a:t>
              </a:r>
              <a:endParaRPr kumimoji="1" lang="en-US" altLang="ja-JP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  <a:p>
              <a:r>
                <a:rPr kumimoji="1" lang="ja-JP" altLang="en-US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歴史上の出来事などを知ることができます。</a:t>
              </a:r>
            </a:p>
          </p:txBody>
        </p:sp>
        <p:pic>
          <p:nvPicPr>
            <p:cNvPr id="39" name="図 38">
              <a:extLst>
                <a:ext uri="{FF2B5EF4-FFF2-40B4-BE49-F238E27FC236}">
                  <a16:creationId xmlns="" xmlns:a16="http://schemas.microsoft.com/office/drawing/2014/main" id="{104F7CD3-65B5-4035-8102-A4EEBDAC1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363" y="7099609"/>
              <a:ext cx="1688202" cy="1540034"/>
            </a:xfrm>
            <a:prstGeom prst="rect">
              <a:avLst/>
            </a:prstGeom>
          </p:spPr>
        </p:pic>
        <p:pic>
          <p:nvPicPr>
            <p:cNvPr id="40" name="図 39">
              <a:extLst>
                <a:ext uri="{FF2B5EF4-FFF2-40B4-BE49-F238E27FC236}">
                  <a16:creationId xmlns="" xmlns:a16="http://schemas.microsoft.com/office/drawing/2014/main" id="{517ECEF0-A5C5-44AD-ACF7-363DFF73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899" y="6607473"/>
              <a:ext cx="2342502" cy="1707099"/>
            </a:xfrm>
            <a:prstGeom prst="roundRect">
              <a:avLst>
                <a:gd name="adj" fmla="val 3146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2" name="テキスト ボックス 61"/>
            <p:cNvSpPr txBox="1"/>
            <p:nvPr/>
          </p:nvSpPr>
          <p:spPr>
            <a:xfrm>
              <a:off x="509551" y="5237139"/>
              <a:ext cx="699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800" dirty="0" smtClean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●会話中の話題に応じて最適な空間を決定</a:t>
              </a:r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448573" y="5667523"/>
              <a:ext cx="75562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室内で会話している際の話題を読み取り、</a:t>
              </a:r>
              <a:r>
                <a:rPr kumimoji="1" lang="ja-JP" altLang="en-US" sz="1400" dirty="0" smtClean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話題内容と合致する空間</a:t>
              </a:r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を演出します。</a:t>
              </a:r>
            </a:p>
            <a:p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例えば、ヨーロッパの話をしている時は、ヨーロッパ調の空間に！</a:t>
              </a:r>
            </a:p>
            <a:p>
              <a:r>
                <a:rPr kumimoji="1" lang="ja-JP" altLang="en-US" sz="14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また、希望に応じて、その場所、時代に関する</a:t>
              </a:r>
              <a:r>
                <a:rPr kumimoji="1" lang="ja-JP" altLang="en-US" sz="1400" dirty="0" smtClean="0">
                  <a:solidFill>
                    <a:srgbClr val="FF3A81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出来事の解説を聞くことができます。</a:t>
              </a:r>
              <a:endParaRPr kumimoji="1" lang="ja-JP" altLang="en-US" sz="1400" dirty="0">
                <a:solidFill>
                  <a:srgbClr val="FF3A81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sp>
          <p:nvSpPr>
            <p:cNvPr id="64" name="右矢印 63"/>
            <p:cNvSpPr/>
            <p:nvPr/>
          </p:nvSpPr>
          <p:spPr>
            <a:xfrm>
              <a:off x="3048887" y="7626137"/>
              <a:ext cx="1273329" cy="5705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sp>
        <p:nvSpPr>
          <p:cNvPr id="65" name="テキスト ボックス 64"/>
          <p:cNvSpPr txBox="1"/>
          <p:nvPr/>
        </p:nvSpPr>
        <p:spPr>
          <a:xfrm>
            <a:off x="8354129" y="1112696"/>
            <a:ext cx="209933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ハッピーロジック</a:t>
            </a:r>
            <a:endParaRPr kumimoji="1" lang="ja-JP" altLang="en-US" sz="1800" dirty="0">
              <a:solidFill>
                <a:srgbClr val="FF5889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11" name="図形グループ 10"/>
          <p:cNvGrpSpPr/>
          <p:nvPr/>
        </p:nvGrpSpPr>
        <p:grpSpPr>
          <a:xfrm>
            <a:off x="10516803" y="1511392"/>
            <a:ext cx="1342218" cy="1182106"/>
            <a:chOff x="8553037" y="1822272"/>
            <a:chExt cx="1342218" cy="1182106"/>
          </a:xfrm>
        </p:grpSpPr>
        <p:pic>
          <p:nvPicPr>
            <p:cNvPr id="243" name="図 2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9" t="6236" r="9323" b="7216"/>
            <a:stretch/>
          </p:blipFill>
          <p:spPr>
            <a:xfrm>
              <a:off x="8553037" y="1822272"/>
              <a:ext cx="967044" cy="812185"/>
            </a:xfrm>
            <a:prstGeom prst="rect">
              <a:avLst/>
            </a:prstGeom>
          </p:spPr>
        </p:pic>
        <p:pic>
          <p:nvPicPr>
            <p:cNvPr id="245" name="図 2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336" y="2021459"/>
              <a:ext cx="982919" cy="982919"/>
            </a:xfrm>
            <a:prstGeom prst="rect">
              <a:avLst/>
            </a:prstGeom>
          </p:spPr>
        </p:pic>
      </p:grpSp>
      <p:pic>
        <p:nvPicPr>
          <p:cNvPr id="246" name="図 2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321" y="2158578"/>
            <a:ext cx="703716" cy="671844"/>
          </a:xfrm>
          <a:prstGeom prst="rect">
            <a:avLst/>
          </a:prstGeom>
        </p:spPr>
      </p:pic>
      <p:grpSp>
        <p:nvGrpSpPr>
          <p:cNvPr id="9" name="図形グループ 8"/>
          <p:cNvGrpSpPr/>
          <p:nvPr/>
        </p:nvGrpSpPr>
        <p:grpSpPr>
          <a:xfrm>
            <a:off x="8277939" y="1393890"/>
            <a:ext cx="1450168" cy="1344300"/>
            <a:chOff x="10215790" y="1362038"/>
            <a:chExt cx="1450168" cy="1344300"/>
          </a:xfrm>
        </p:grpSpPr>
        <p:pic>
          <p:nvPicPr>
            <p:cNvPr id="244" name="図 243">
              <a:extLst>
                <a:ext uri="{FF2B5EF4-FFF2-40B4-BE49-F238E27FC236}">
                  <a16:creationId xmlns="" xmlns:a16="http://schemas.microsoft.com/office/drawing/2014/main" id="{104F7CD3-65B5-4035-8102-A4EEBDAC1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7249" y="1831772"/>
              <a:ext cx="958709" cy="874566"/>
            </a:xfrm>
            <a:prstGeom prst="rect">
              <a:avLst/>
            </a:prstGeom>
          </p:spPr>
        </p:pic>
        <p:pic>
          <p:nvPicPr>
            <p:cNvPr id="247" name="図 2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5790" y="1362038"/>
              <a:ext cx="982919" cy="982919"/>
            </a:xfrm>
            <a:prstGeom prst="rect">
              <a:avLst/>
            </a:prstGeom>
          </p:spPr>
        </p:pic>
      </p:grpSp>
      <p:grpSp>
        <p:nvGrpSpPr>
          <p:cNvPr id="248" name="図形グループ 247"/>
          <p:cNvGrpSpPr/>
          <p:nvPr/>
        </p:nvGrpSpPr>
        <p:grpSpPr>
          <a:xfrm>
            <a:off x="8074065" y="3135750"/>
            <a:ext cx="1786337" cy="1345305"/>
            <a:chOff x="8636773" y="4279232"/>
            <a:chExt cx="1786337" cy="1345305"/>
          </a:xfrm>
        </p:grpSpPr>
        <p:grpSp>
          <p:nvGrpSpPr>
            <p:cNvPr id="249" name="図形グループ 248"/>
            <p:cNvGrpSpPr/>
            <p:nvPr/>
          </p:nvGrpSpPr>
          <p:grpSpPr>
            <a:xfrm>
              <a:off x="8636773" y="4279232"/>
              <a:ext cx="1786337" cy="1116050"/>
              <a:chOff x="7789826" y="2480021"/>
              <a:chExt cx="1786337" cy="1116050"/>
            </a:xfrm>
          </p:grpSpPr>
          <p:pic>
            <p:nvPicPr>
              <p:cNvPr id="251" name="図 25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34549">
                <a:off x="7789826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52" name="図 25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70276">
                <a:off x="8919581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53" name="図 25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2144" y="2924227"/>
                <a:ext cx="703716" cy="67184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54" name="図 25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254" y="2480021"/>
                <a:ext cx="767528" cy="76752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50" name="テキスト ボックス 249"/>
            <p:cNvSpPr txBox="1"/>
            <p:nvPr/>
          </p:nvSpPr>
          <p:spPr>
            <a:xfrm>
              <a:off x="9049498" y="5347538"/>
              <a:ext cx="1081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</a:t>
              </a:r>
              <a:r>
                <a:rPr kumimoji="1" lang="en-US" altLang="ja-JP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AI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24" name="図形グループ 23"/>
          <p:cNvGrpSpPr/>
          <p:nvPr/>
        </p:nvGrpSpPr>
        <p:grpSpPr>
          <a:xfrm>
            <a:off x="9340677" y="4956201"/>
            <a:ext cx="2663672" cy="1731387"/>
            <a:chOff x="8875668" y="5950998"/>
            <a:chExt cx="2663672" cy="1731387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668" y="5950998"/>
              <a:ext cx="2663672" cy="1731387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3736" y="6233134"/>
              <a:ext cx="1438452" cy="1347652"/>
            </a:xfrm>
            <a:prstGeom prst="rect">
              <a:avLst/>
            </a:prstGeom>
          </p:spPr>
        </p:pic>
        <p:pic>
          <p:nvPicPr>
            <p:cNvPr id="257" name="図 256">
              <a:extLst>
                <a:ext uri="{FF2B5EF4-FFF2-40B4-BE49-F238E27FC236}">
                  <a16:creationId xmlns="" xmlns:a16="http://schemas.microsoft.com/office/drawing/2014/main" id="{517ECEF0-A5C5-44AD-ACF7-363DFF73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795" y="6890729"/>
              <a:ext cx="627184" cy="457060"/>
            </a:xfrm>
            <a:prstGeom prst="ellipse">
              <a:avLst/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652" y="6130291"/>
              <a:ext cx="621491" cy="439899"/>
            </a:xfrm>
            <a:prstGeom prst="ellipse">
              <a:avLst/>
            </a:prstGeom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7836" y="6439794"/>
              <a:ext cx="704208" cy="475783"/>
            </a:xfrm>
            <a:prstGeom prst="ellipse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9304" y="7119869"/>
              <a:ext cx="558883" cy="455840"/>
            </a:xfrm>
            <a:prstGeom prst="ellipse">
              <a:avLst/>
            </a:prstGeom>
          </p:spPr>
        </p:pic>
      </p:grpSp>
      <p:sp>
        <p:nvSpPr>
          <p:cNvPr id="25" name="下矢印 24"/>
          <p:cNvSpPr/>
          <p:nvPr/>
        </p:nvSpPr>
        <p:spPr>
          <a:xfrm rot="2168257">
            <a:off x="9511926" y="3122698"/>
            <a:ext cx="449266" cy="52886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テキスト ボックス 258"/>
          <p:cNvSpPr txBox="1"/>
          <p:nvPr/>
        </p:nvSpPr>
        <p:spPr>
          <a:xfrm>
            <a:off x="9375712" y="2829557"/>
            <a:ext cx="1653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疑問や忙しさを検知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60" name="テキスト ボックス 259"/>
          <p:cNvSpPr txBox="1"/>
          <p:nvPr/>
        </p:nvSpPr>
        <p:spPr>
          <a:xfrm>
            <a:off x="9187456" y="4471112"/>
            <a:ext cx="171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最適な情景を</a:t>
            </a:r>
          </a:p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リフォームくんに指示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61" name="下矢印 260"/>
          <p:cNvSpPr/>
          <p:nvPr/>
        </p:nvSpPr>
        <p:spPr>
          <a:xfrm>
            <a:off x="8745624" y="4459330"/>
            <a:ext cx="449266" cy="55958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テキスト ボックス 261"/>
          <p:cNvSpPr txBox="1"/>
          <p:nvPr/>
        </p:nvSpPr>
        <p:spPr>
          <a:xfrm>
            <a:off x="8041688" y="5759229"/>
            <a:ext cx="147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リフォームくんが、与えられたイメージを忠実に再現していく。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263" name="図形グループ 262"/>
          <p:cNvGrpSpPr/>
          <p:nvPr/>
        </p:nvGrpSpPr>
        <p:grpSpPr>
          <a:xfrm>
            <a:off x="11052603" y="3021436"/>
            <a:ext cx="1262482" cy="996156"/>
            <a:chOff x="7359386" y="7085877"/>
            <a:chExt cx="1262482" cy="996156"/>
          </a:xfrm>
        </p:grpSpPr>
        <p:sp>
          <p:nvSpPr>
            <p:cNvPr id="264" name="テキスト ボックス 263"/>
            <p:cNvSpPr txBox="1"/>
            <p:nvPr/>
          </p:nvSpPr>
          <p:spPr>
            <a:xfrm>
              <a:off x="7359386" y="7620368"/>
              <a:ext cx="1262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インターネット</a:t>
              </a:r>
              <a:endParaRPr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  <a:p>
              <a:r>
                <a:rPr kumimoji="1" lang="ja-JP" altLang="en-US" sz="120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上の最適な情景</a:t>
              </a:r>
              <a:endPara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pic>
          <p:nvPicPr>
            <p:cNvPr id="265" name="図 26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886" y="7085877"/>
              <a:ext cx="574591" cy="574591"/>
            </a:xfrm>
            <a:prstGeom prst="rect">
              <a:avLst/>
            </a:prstGeom>
          </p:spPr>
        </p:pic>
      </p:grpSp>
      <p:sp>
        <p:nvSpPr>
          <p:cNvPr id="266" name="下矢印 265"/>
          <p:cNvSpPr/>
          <p:nvPr/>
        </p:nvSpPr>
        <p:spPr>
          <a:xfrm rot="4861232">
            <a:off x="10231396" y="3080329"/>
            <a:ext cx="449266" cy="12001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テキスト ボックス 266"/>
          <p:cNvSpPr txBox="1"/>
          <p:nvPr/>
        </p:nvSpPr>
        <p:spPr>
          <a:xfrm>
            <a:off x="10058443" y="3874735"/>
            <a:ext cx="1185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イメージ情報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12" name="図形グループ 11"/>
          <p:cNvGrpSpPr/>
          <p:nvPr/>
        </p:nvGrpSpPr>
        <p:grpSpPr>
          <a:xfrm>
            <a:off x="8811115" y="4992323"/>
            <a:ext cx="932188" cy="724182"/>
            <a:chOff x="9170721" y="5371452"/>
            <a:chExt cx="932188" cy="724182"/>
          </a:xfrm>
        </p:grpSpPr>
        <p:pic>
          <p:nvPicPr>
            <p:cNvPr id="255" name="図 254"/>
            <p:cNvPicPr>
              <a:picLocks noChangeAspect="1"/>
            </p:cNvPicPr>
            <p:nvPr/>
          </p:nvPicPr>
          <p:blipFill>
            <a:blip r:embed="rId1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70721" y="5371452"/>
              <a:ext cx="456294" cy="456294"/>
            </a:xfrm>
            <a:prstGeom prst="rect">
              <a:avLst/>
            </a:prstGeom>
          </p:spPr>
        </p:pic>
        <p:pic>
          <p:nvPicPr>
            <p:cNvPr id="256" name="図 2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9193" y="5423790"/>
              <a:ext cx="703716" cy="671844"/>
            </a:xfrm>
            <a:prstGeom prst="rect">
              <a:avLst/>
            </a:prstGeom>
          </p:spPr>
        </p:pic>
      </p:grpSp>
      <p:sp>
        <p:nvSpPr>
          <p:cNvPr id="67" name="角丸四角形 66"/>
          <p:cNvSpPr/>
          <p:nvPr/>
        </p:nvSpPr>
        <p:spPr>
          <a:xfrm>
            <a:off x="7913291" y="7007171"/>
            <a:ext cx="4606463" cy="22846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8002341" y="7022909"/>
            <a:ext cx="205610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 smtClean="0">
                <a:solidFill>
                  <a:schemeClr val="accent6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ハッピーデバイス</a:t>
            </a:r>
            <a:endParaRPr kumimoji="1" lang="ja-JP" altLang="en-US" sz="1800" dirty="0">
              <a:solidFill>
                <a:schemeClr val="accent6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8" name="図形グループ 7"/>
          <p:cNvGrpSpPr/>
          <p:nvPr/>
        </p:nvGrpSpPr>
        <p:grpSpPr>
          <a:xfrm>
            <a:off x="8432242" y="7479652"/>
            <a:ext cx="1637937" cy="1729203"/>
            <a:chOff x="8174423" y="7556481"/>
            <a:chExt cx="1637937" cy="1729203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8174423" y="7556481"/>
              <a:ext cx="1423291" cy="1146008"/>
              <a:chOff x="8174423" y="7556481"/>
              <a:chExt cx="1423291" cy="1146008"/>
            </a:xfrm>
          </p:grpSpPr>
          <p:pic>
            <p:nvPicPr>
              <p:cNvPr id="3" name="図 2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4599" y="7556481"/>
                <a:ext cx="813115" cy="1105002"/>
              </a:xfrm>
              <a:prstGeom prst="rect">
                <a:avLst/>
              </a:prstGeom>
            </p:spPr>
          </p:pic>
          <p:pic>
            <p:nvPicPr>
              <p:cNvPr id="68" name="図 67"/>
              <p:cNvPicPr>
                <a:picLocks noChangeAspect="1"/>
              </p:cNvPicPr>
              <p:nvPr/>
            </p:nvPicPr>
            <p:blipFill>
              <a:blip r:embed="rId1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74423" y="7978307"/>
                <a:ext cx="456294" cy="456294"/>
              </a:xfrm>
              <a:prstGeom prst="rect">
                <a:avLst/>
              </a:prstGeom>
            </p:spPr>
          </p:pic>
          <p:pic>
            <p:nvPicPr>
              <p:cNvPr id="69" name="図 6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02895" y="8030645"/>
                <a:ext cx="703716" cy="671844"/>
              </a:xfrm>
              <a:prstGeom prst="rect">
                <a:avLst/>
              </a:prstGeom>
            </p:spPr>
          </p:pic>
        </p:grpSp>
        <p:sp>
          <p:nvSpPr>
            <p:cNvPr id="70" name="テキスト ボックス 69"/>
            <p:cNvSpPr txBox="1"/>
            <p:nvPr/>
          </p:nvSpPr>
          <p:spPr>
            <a:xfrm>
              <a:off x="8242585" y="8639353"/>
              <a:ext cx="1569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リフォームくんの</a:t>
              </a:r>
            </a:p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イメージを再現する</a:t>
              </a:r>
              <a:r>
                <a:rPr kumimoji="1" lang="ja-JP" altLang="en-US" sz="1200" dirty="0" smtClean="0">
                  <a:solidFill>
                    <a:srgbClr val="FF2F92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ハッピーウォール</a:t>
              </a:r>
              <a:endParaRPr kumimoji="1" lang="ja-JP" altLang="en-US" sz="1200" dirty="0">
                <a:solidFill>
                  <a:srgbClr val="FF2F92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0598152" y="7306819"/>
            <a:ext cx="1825373" cy="1775864"/>
            <a:chOff x="9542188" y="7552479"/>
            <a:chExt cx="1825373" cy="1775864"/>
          </a:xfrm>
        </p:grpSpPr>
        <p:grpSp>
          <p:nvGrpSpPr>
            <p:cNvPr id="71" name="図形グループ 70"/>
            <p:cNvGrpSpPr/>
            <p:nvPr/>
          </p:nvGrpSpPr>
          <p:grpSpPr>
            <a:xfrm>
              <a:off x="9542188" y="7552479"/>
              <a:ext cx="1825373" cy="1775864"/>
              <a:chOff x="6892976" y="7537303"/>
              <a:chExt cx="1825373" cy="1775864"/>
            </a:xfrm>
          </p:grpSpPr>
          <p:grpSp>
            <p:nvGrpSpPr>
              <p:cNvPr id="72" name="図形グループ 71"/>
              <p:cNvGrpSpPr/>
              <p:nvPr/>
            </p:nvGrpSpPr>
            <p:grpSpPr>
              <a:xfrm>
                <a:off x="6892976" y="7537303"/>
                <a:ext cx="1132031" cy="1142671"/>
                <a:chOff x="7000636" y="7831923"/>
                <a:chExt cx="1132031" cy="1142671"/>
              </a:xfrm>
            </p:grpSpPr>
            <p:pic>
              <p:nvPicPr>
                <p:cNvPr id="74" name="図 7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28951" y="8302750"/>
                  <a:ext cx="703716" cy="671844"/>
                </a:xfrm>
                <a:prstGeom prst="rect">
                  <a:avLst/>
                </a:prstGeom>
              </p:spPr>
            </p:pic>
            <p:pic>
              <p:nvPicPr>
                <p:cNvPr id="75" name="図 7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0636" y="7831923"/>
                  <a:ext cx="982919" cy="982919"/>
                </a:xfrm>
                <a:prstGeom prst="rect">
                  <a:avLst/>
                </a:prstGeom>
              </p:spPr>
            </p:pic>
            <p:pic>
              <p:nvPicPr>
                <p:cNvPr id="76" name="図 75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5261" y="8492480"/>
                  <a:ext cx="464789" cy="464789"/>
                </a:xfrm>
                <a:prstGeom prst="rect">
                  <a:avLst/>
                </a:prstGeom>
              </p:spPr>
            </p:pic>
          </p:grpSp>
          <p:sp>
            <p:nvSpPr>
              <p:cNvPr id="73" name="テキスト ボックス 72"/>
              <p:cNvSpPr txBox="1"/>
              <p:nvPr/>
            </p:nvSpPr>
            <p:spPr>
              <a:xfrm>
                <a:off x="7004078" y="8736086"/>
                <a:ext cx="171427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5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家族の感情を読み取る</a:t>
                </a:r>
              </a:p>
              <a:p>
                <a:r>
                  <a:rPr kumimoji="1" lang="ja-JP" altLang="en-US" sz="1050" dirty="0" smtClean="0">
                    <a:solidFill>
                      <a:srgbClr val="FF61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カメラ型とマイク型</a:t>
                </a:r>
              </a:p>
              <a:p>
                <a:r>
                  <a:rPr kumimoji="1" lang="ja-JP" altLang="en-US" sz="1050" dirty="0" smtClean="0">
                    <a:solidFill>
                      <a:srgbClr val="FF61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家族スキャナー</a:t>
                </a:r>
                <a:endParaRPr kumimoji="1" lang="ja-JP" altLang="en-US" sz="1050" dirty="0">
                  <a:solidFill>
                    <a:srgbClr val="FF61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8067" y="8169094"/>
              <a:ext cx="508188" cy="526534"/>
            </a:xfrm>
            <a:prstGeom prst="rect">
              <a:avLst/>
            </a:prstGeom>
          </p:spPr>
        </p:pic>
      </p:grpSp>
      <p:sp>
        <p:nvSpPr>
          <p:cNvPr id="82" name="タイトル 1"/>
          <p:cNvSpPr txBox="1">
            <a:spLocks/>
          </p:cNvSpPr>
          <p:nvPr/>
        </p:nvSpPr>
        <p:spPr>
          <a:xfrm>
            <a:off x="133332" y="690851"/>
            <a:ext cx="12532163" cy="8696813"/>
          </a:xfrm>
          <a:prstGeom prst="rect">
            <a:avLst/>
          </a:prstGeom>
          <a:noFill/>
          <a:ln w="2222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68403" tIns="34202" rIns="68403" bIns="34202" rtlCol="0" anchor="t" anchorCtr="0">
            <a:normAutofit/>
          </a:bodyPr>
          <a:lstStyle/>
          <a:p>
            <a:pPr>
              <a:spcBef>
                <a:spcPct val="0"/>
              </a:spcBef>
            </a:pPr>
            <a:endParaRPr lang="ja-JP" altLang="en-US" sz="900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133332" y="549410"/>
            <a:ext cx="2091004" cy="40011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リフォーム機能</a:t>
            </a:r>
            <a:endParaRPr kumimoji="1" lang="ja-JP" altLang="en-US" sz="20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84" name="図形グループ 83"/>
          <p:cNvGrpSpPr/>
          <p:nvPr/>
        </p:nvGrpSpPr>
        <p:grpSpPr>
          <a:xfrm>
            <a:off x="37210" y="85705"/>
            <a:ext cx="12484270" cy="538431"/>
            <a:chOff x="37210" y="85705"/>
            <a:chExt cx="12484270" cy="538431"/>
          </a:xfrm>
        </p:grpSpPr>
        <p:grpSp>
          <p:nvGrpSpPr>
            <p:cNvPr id="85" name="図形グループ 84"/>
            <p:cNvGrpSpPr/>
            <p:nvPr/>
          </p:nvGrpSpPr>
          <p:grpSpPr>
            <a:xfrm>
              <a:off x="2595472" y="101942"/>
              <a:ext cx="9926008" cy="522194"/>
              <a:chOff x="2595472" y="101942"/>
              <a:chExt cx="9926008" cy="522194"/>
            </a:xfrm>
          </p:grpSpPr>
          <p:grpSp>
            <p:nvGrpSpPr>
              <p:cNvPr id="87" name="図形グループ 86"/>
              <p:cNvGrpSpPr/>
              <p:nvPr/>
            </p:nvGrpSpPr>
            <p:grpSpPr>
              <a:xfrm>
                <a:off x="10521478" y="101942"/>
                <a:ext cx="2000002" cy="522194"/>
                <a:chOff x="10521478" y="101942"/>
                <a:chExt cx="2000002" cy="522194"/>
              </a:xfrm>
            </p:grpSpPr>
            <p:pic>
              <p:nvPicPr>
                <p:cNvPr id="89" name="図 88"/>
                <p:cNvPicPr>
                  <a:picLocks noChangeAspect="1"/>
                </p:cNvPicPr>
                <p:nvPr/>
              </p:nvPicPr>
              <p:blipFill>
                <a:blip r:embed="rId21">
                  <a:lum bright="-1000"/>
                </a:blip>
                <a:stretch>
                  <a:fillRect/>
                </a:stretch>
              </p:blipFill>
              <p:spPr>
                <a:xfrm>
                  <a:off x="10521478" y="101942"/>
                  <a:ext cx="2000002" cy="522194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テキスト ボックス 89"/>
                <p:cNvSpPr txBox="1"/>
                <p:nvPr/>
              </p:nvSpPr>
              <p:spPr>
                <a:xfrm>
                  <a:off x="10698273" y="156394"/>
                  <a:ext cx="1605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800" b="1" smtClean="0">
                      <a:solidFill>
                        <a:schemeClr val="bg1"/>
                      </a:solidFill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機能イメージ</a:t>
                  </a:r>
                  <a:endParaRPr kumimoji="1" lang="ja-JP" altLang="en-US" sz="1800" b="1" dirty="0">
                    <a:solidFill>
                      <a:schemeClr val="bg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sp>
            <p:nvSpPr>
              <p:cNvPr id="88" name="テキスト ボックス 87"/>
              <p:cNvSpPr txBox="1"/>
              <p:nvPr/>
            </p:nvSpPr>
            <p:spPr>
              <a:xfrm>
                <a:off x="2595472" y="223891"/>
                <a:ext cx="759287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学科名：高度情報処理学科　クラス名：</a:t>
                </a:r>
                <a:r>
                  <a:rPr kumimoji="1" lang="en-US" altLang="ja-JP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IH-14A−703</a:t>
                </a:r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　グループ名：第二班</a:t>
                </a:r>
                <a:endParaRPr kumimoji="1" lang="ja-JP" altLang="en-US" sz="17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86" name="図 8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0" y="85705"/>
              <a:ext cx="876013" cy="45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2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図 5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77" y="5203644"/>
            <a:ext cx="538084" cy="538084"/>
          </a:xfrm>
          <a:prstGeom prst="rect">
            <a:avLst/>
          </a:prstGeom>
        </p:spPr>
      </p:pic>
      <p:sp>
        <p:nvSpPr>
          <p:cNvPr id="68" name="角丸四角形 67"/>
          <p:cNvSpPr/>
          <p:nvPr/>
        </p:nvSpPr>
        <p:spPr>
          <a:xfrm>
            <a:off x="317490" y="3535627"/>
            <a:ext cx="7379454" cy="277714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69" name="角丸四角形 68"/>
          <p:cNvSpPr/>
          <p:nvPr/>
        </p:nvSpPr>
        <p:spPr>
          <a:xfrm>
            <a:off x="317490" y="6409034"/>
            <a:ext cx="7379454" cy="278968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7962424" y="1020219"/>
            <a:ext cx="4559056" cy="6012629"/>
          </a:xfrm>
          <a:prstGeom prst="roundRect">
            <a:avLst/>
          </a:prstGeom>
          <a:solidFill>
            <a:schemeClr val="bg1"/>
          </a:solidFill>
          <a:ln>
            <a:solidFill>
              <a:srgbClr val="FF3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55995" y="3585206"/>
            <a:ext cx="3378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●記念日、思い出の忘れ防止機能</a:t>
            </a:r>
            <a:endParaRPr lang="ja-JP" altLang="en-US" sz="1400" dirty="0">
              <a:solidFill>
                <a:srgbClr val="FF5889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612130" y="3887976"/>
            <a:ext cx="65192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「今日は娘さんが</a:t>
            </a:r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始めて立った</a:t>
            </a:r>
            <a:r>
              <a:rPr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日ですね。</a:t>
            </a:r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」</a:t>
            </a:r>
          </a:p>
          <a:p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そんな</a:t>
            </a:r>
            <a:r>
              <a:rPr lang="ja-JP" altLang="en-US" sz="12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思い出</a:t>
            </a:r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や</a:t>
            </a:r>
            <a:r>
              <a:rPr lang="ja-JP" altLang="en-US" sz="12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記念日</a:t>
            </a:r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を忘れない</a:t>
            </a:r>
            <a:r>
              <a:rPr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よう</a:t>
            </a:r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におしゃべりくんが話題として提供してくれる。</a:t>
            </a:r>
          </a:p>
          <a:p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さらに</a:t>
            </a:r>
            <a:r>
              <a:rPr lang="ja-JP" altLang="en-US" sz="12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リフォームくんと連携</a:t>
            </a:r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して、初めて歩いた日を再現してくれる。</a:t>
            </a:r>
          </a:p>
          <a:p>
            <a:endParaRPr lang="ja-JP" altLang="en-US" sz="12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612130" y="6472492"/>
            <a:ext cx="4497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●家で留守番をしてる時に話相手になってくれる</a:t>
            </a:r>
            <a:endParaRPr lang="ja-JP" altLang="en-US" sz="1400" dirty="0">
              <a:solidFill>
                <a:srgbClr val="FF5889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98" name="正方形/長方形 97"/>
          <p:cNvSpPr/>
          <p:nvPr/>
        </p:nvSpPr>
        <p:spPr>
          <a:xfrm>
            <a:off x="612130" y="6771721"/>
            <a:ext cx="6602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壁に向かって「今日の主なニュースは？」</a:t>
            </a:r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などを質問</a:t>
            </a:r>
            <a:r>
              <a:rPr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することにより情報を提供して</a:t>
            </a:r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くれたり、</a:t>
            </a:r>
          </a:p>
          <a:p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</a:t>
            </a:r>
            <a:r>
              <a:rPr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で一人で寂しいなと思った時には</a:t>
            </a:r>
            <a:r>
              <a:rPr lang="ja-JP" altLang="en-US" sz="1200" dirty="0" smtClean="0">
                <a:solidFill>
                  <a:srgbClr val="FB76AB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話し相手</a:t>
            </a:r>
            <a:r>
              <a:rPr lang="ja-JP" altLang="en-US" sz="1200" dirty="0">
                <a:solidFill>
                  <a:srgbClr val="FB76AB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になって</a:t>
            </a:r>
            <a:r>
              <a:rPr lang="ja-JP" altLang="en-US" sz="1200" dirty="0" smtClean="0">
                <a:solidFill>
                  <a:srgbClr val="FB76AB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くれる</a:t>
            </a:r>
            <a:r>
              <a:rPr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機能</a:t>
            </a:r>
          </a:p>
        </p:txBody>
      </p:sp>
      <p:grpSp>
        <p:nvGrpSpPr>
          <p:cNvPr id="3" name="図形グループ 2"/>
          <p:cNvGrpSpPr/>
          <p:nvPr/>
        </p:nvGrpSpPr>
        <p:grpSpPr>
          <a:xfrm>
            <a:off x="927847" y="4677578"/>
            <a:ext cx="2677403" cy="1519160"/>
            <a:chOff x="4556198" y="4097292"/>
            <a:chExt cx="2677403" cy="1519160"/>
          </a:xfrm>
        </p:grpSpPr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6198" y="4771319"/>
              <a:ext cx="831469" cy="845133"/>
            </a:xfrm>
            <a:prstGeom prst="rect">
              <a:avLst/>
            </a:prstGeom>
          </p:spPr>
        </p:pic>
        <p:grpSp>
          <p:nvGrpSpPr>
            <p:cNvPr id="5" name="図形グループ 4"/>
            <p:cNvGrpSpPr/>
            <p:nvPr/>
          </p:nvGrpSpPr>
          <p:grpSpPr>
            <a:xfrm>
              <a:off x="5936141" y="4097292"/>
              <a:ext cx="1297460" cy="1494967"/>
              <a:chOff x="9220947" y="3904333"/>
              <a:chExt cx="1679935" cy="2093377"/>
            </a:xfrm>
          </p:grpSpPr>
          <p:pic>
            <p:nvPicPr>
              <p:cNvPr id="92" name="図 9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0947" y="3904333"/>
                <a:ext cx="1679935" cy="2093377"/>
              </a:xfrm>
              <a:prstGeom prst="rect">
                <a:avLst/>
              </a:prstGeom>
            </p:spPr>
          </p:pic>
          <p:pic>
            <p:nvPicPr>
              <p:cNvPr id="93" name="図 9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8927" y="4115924"/>
                <a:ext cx="570819" cy="670566"/>
              </a:xfrm>
              <a:prstGeom prst="rect">
                <a:avLst/>
              </a:prstGeom>
            </p:spPr>
          </p:pic>
        </p:grpSp>
      </p:grpSp>
      <p:sp>
        <p:nvSpPr>
          <p:cNvPr id="57" name="角丸四角形吹き出し 56"/>
          <p:cNvSpPr/>
          <p:nvPr/>
        </p:nvSpPr>
        <p:spPr>
          <a:xfrm flipH="1">
            <a:off x="658035" y="4610186"/>
            <a:ext cx="1701381" cy="603525"/>
          </a:xfrm>
          <a:prstGeom prst="wedgeRoundRectCallout">
            <a:avLst>
              <a:gd name="adj1" fmla="val 15737"/>
              <a:gd name="adj2" fmla="val 702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今日は娘さんが初めて立った日ですね。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784" y="5219367"/>
            <a:ext cx="1543446" cy="983947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21737" y="5435064"/>
            <a:ext cx="456294" cy="456294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209" y="5487402"/>
            <a:ext cx="703716" cy="671844"/>
          </a:xfrm>
          <a:prstGeom prst="rect">
            <a:avLst/>
          </a:prstGeom>
        </p:spPr>
      </p:pic>
      <p:sp>
        <p:nvSpPr>
          <p:cNvPr id="78" name="角丸四角形吹き出し 77"/>
          <p:cNvSpPr/>
          <p:nvPr/>
        </p:nvSpPr>
        <p:spPr>
          <a:xfrm flipH="1">
            <a:off x="5321737" y="4561496"/>
            <a:ext cx="1701381" cy="603525"/>
          </a:xfrm>
          <a:prstGeom prst="wedgeRoundRectCallout">
            <a:avLst>
              <a:gd name="adj1" fmla="val 25757"/>
              <a:gd name="adj2" fmla="val 702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こんな動画がありましたよ。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11" name="図形グループ 10"/>
          <p:cNvGrpSpPr/>
          <p:nvPr/>
        </p:nvGrpSpPr>
        <p:grpSpPr>
          <a:xfrm>
            <a:off x="317490" y="1127895"/>
            <a:ext cx="7379454" cy="2278345"/>
            <a:chOff x="317490" y="1020218"/>
            <a:chExt cx="7379454" cy="2278345"/>
          </a:xfrm>
        </p:grpSpPr>
        <p:sp>
          <p:nvSpPr>
            <p:cNvPr id="33" name="角丸四角形 32"/>
            <p:cNvSpPr/>
            <p:nvPr/>
          </p:nvSpPr>
          <p:spPr>
            <a:xfrm>
              <a:off x="317490" y="1020218"/>
              <a:ext cx="7379454" cy="2278345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z</a:t>
              </a:r>
              <a:endParaRPr kumimoji="1" lang="ja-JP" altLang="en-US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69" y="2251458"/>
              <a:ext cx="766204" cy="776019"/>
            </a:xfrm>
            <a:prstGeom prst="rect">
              <a:avLst/>
            </a:prstGeom>
          </p:spPr>
        </p:pic>
        <p:sp>
          <p:nvSpPr>
            <p:cNvPr id="64" name="テキスト ボックス 63"/>
            <p:cNvSpPr txBox="1"/>
            <p:nvPr/>
          </p:nvSpPr>
          <p:spPr>
            <a:xfrm>
              <a:off x="566525" y="1068810"/>
              <a:ext cx="44994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rgbClr val="FF58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●食事中などの無言を検知して話題提供機能</a:t>
              </a:r>
              <a:endParaRPr lang="ja-JP" altLang="en-US" sz="1600" dirty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877721" y="1397098"/>
              <a:ext cx="61453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家族</a:t>
              </a:r>
              <a:r>
                <a:rPr lang="ja-JP" altLang="en-US" sz="1200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での食事中、話題が</a:t>
              </a:r>
              <a:r>
                <a:rPr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ない</a:t>
              </a:r>
              <a:r>
                <a:rPr lang="en-US" altLang="ja-JP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…</a:t>
              </a:r>
              <a:r>
                <a:rPr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　そんな</a:t>
              </a:r>
              <a:r>
                <a:rPr lang="ja-JP" altLang="en-US" sz="1200" dirty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ときに家族に関する話題</a:t>
              </a:r>
              <a:r>
                <a:rPr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を提供してくれる機能。</a:t>
              </a:r>
            </a:p>
          </p:txBody>
        </p:sp>
        <p:pic>
          <p:nvPicPr>
            <p:cNvPr id="168" name="図 1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2341" y="2142837"/>
              <a:ext cx="795629" cy="808704"/>
            </a:xfrm>
            <a:prstGeom prst="rect">
              <a:avLst/>
            </a:prstGeom>
          </p:spPr>
        </p:pic>
        <p:sp>
          <p:nvSpPr>
            <p:cNvPr id="79" name="角丸四角形吹き出し 78"/>
            <p:cNvSpPr/>
            <p:nvPr/>
          </p:nvSpPr>
          <p:spPr>
            <a:xfrm flipH="1">
              <a:off x="5932395" y="1690336"/>
              <a:ext cx="1187754" cy="603525"/>
            </a:xfrm>
            <a:prstGeom prst="wedgeRoundRectCallout">
              <a:avLst>
                <a:gd name="adj1" fmla="val 37599"/>
                <a:gd name="adj2" fmla="val 67634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r>
                <a:rPr kumimoji="1" lang="ja-JP" altLang="en-US" sz="105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明日は</a:t>
              </a:r>
              <a:r>
                <a:rPr kumimoji="1" lang="ja-JP" altLang="en-US" sz="105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みんなで</a:t>
              </a:r>
            </a:p>
            <a:p>
              <a:r>
                <a:rPr kumimoji="1" lang="ja-JP" altLang="en-US" sz="105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遊園地ですね。</a:t>
              </a:r>
              <a:endParaRPr kumimoji="1" lang="ja-JP" altLang="en-US" sz="105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grpSp>
          <p:nvGrpSpPr>
            <p:cNvPr id="81" name="図形グループ 80"/>
            <p:cNvGrpSpPr/>
            <p:nvPr/>
          </p:nvGrpSpPr>
          <p:grpSpPr>
            <a:xfrm>
              <a:off x="1581296" y="1898584"/>
              <a:ext cx="768012" cy="1125986"/>
              <a:chOff x="4606332" y="699881"/>
              <a:chExt cx="1543079" cy="2065498"/>
            </a:xfrm>
          </p:grpSpPr>
          <p:pic>
            <p:nvPicPr>
              <p:cNvPr id="86" name="図 8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6332" y="1321057"/>
                <a:ext cx="1543079" cy="1444322"/>
              </a:xfrm>
              <a:prstGeom prst="rect">
                <a:avLst/>
              </a:prstGeom>
            </p:spPr>
          </p:pic>
          <p:sp>
            <p:nvSpPr>
              <p:cNvPr id="88" name="円形吹き出し 87"/>
              <p:cNvSpPr/>
              <p:nvPr/>
            </p:nvSpPr>
            <p:spPr>
              <a:xfrm>
                <a:off x="4661126" y="699881"/>
                <a:ext cx="1466137" cy="451430"/>
              </a:xfrm>
              <a:prstGeom prst="wedgeEllipseCallout">
                <a:avLst>
                  <a:gd name="adj1" fmla="val -2354"/>
                  <a:gd name="adj2" fmla="val 8125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4" name="テキスト ボックス 93"/>
              <p:cNvSpPr txBox="1"/>
              <p:nvPr/>
            </p:nvSpPr>
            <p:spPr>
              <a:xfrm>
                <a:off x="4880049" y="732047"/>
                <a:ext cx="977260" cy="42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900" dirty="0" smtClean="0"/>
                  <a:t>・・・・・</a:t>
                </a:r>
                <a:endParaRPr kumimoji="1" lang="ja-JP" altLang="en-US" sz="900" dirty="0"/>
              </a:p>
            </p:txBody>
          </p:sp>
        </p:grpSp>
        <p:pic>
          <p:nvPicPr>
            <p:cNvPr id="100" name="図 9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416" y="1627709"/>
              <a:ext cx="828382" cy="828382"/>
            </a:xfrm>
            <a:prstGeom prst="rect">
              <a:avLst/>
            </a:prstGeom>
          </p:spPr>
        </p:pic>
        <p:pic>
          <p:nvPicPr>
            <p:cNvPr id="101" name="図 1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1554" y="2345970"/>
              <a:ext cx="703716" cy="671844"/>
            </a:xfrm>
            <a:prstGeom prst="rect">
              <a:avLst/>
            </a:prstGeom>
          </p:spPr>
        </p:pic>
        <p:sp>
          <p:nvSpPr>
            <p:cNvPr id="102" name="右矢印 101"/>
            <p:cNvSpPr/>
            <p:nvPr/>
          </p:nvSpPr>
          <p:spPr>
            <a:xfrm>
              <a:off x="3573588" y="2529384"/>
              <a:ext cx="670669" cy="36004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角丸四角形吹き出し 102"/>
            <p:cNvSpPr/>
            <p:nvPr/>
          </p:nvSpPr>
          <p:spPr>
            <a:xfrm flipH="1">
              <a:off x="2831079" y="1751122"/>
              <a:ext cx="918268" cy="566912"/>
            </a:xfrm>
            <a:prstGeom prst="wedgeRoundRectCallout">
              <a:avLst>
                <a:gd name="adj1" fmla="val 37599"/>
                <a:gd name="adj2" fmla="val 67634"/>
                <a:gd name="adj3" fmla="val 16667"/>
              </a:avLst>
            </a:prstGeom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r>
                <a:rPr kumimoji="1" lang="ja-JP" altLang="en-US" sz="105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無言を検知</a:t>
              </a:r>
            </a:p>
          </p:txBody>
        </p:sp>
      </p:grpSp>
      <p:pic>
        <p:nvPicPr>
          <p:cNvPr id="104" name="図 10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03" y="2817134"/>
            <a:ext cx="538084" cy="538084"/>
          </a:xfrm>
          <a:prstGeom prst="rect">
            <a:avLst/>
          </a:prstGeom>
        </p:spPr>
      </p:pic>
      <p:grpSp>
        <p:nvGrpSpPr>
          <p:cNvPr id="13" name="図形グループ 12"/>
          <p:cNvGrpSpPr/>
          <p:nvPr/>
        </p:nvGrpSpPr>
        <p:grpSpPr>
          <a:xfrm>
            <a:off x="1815467" y="8032961"/>
            <a:ext cx="1170031" cy="900260"/>
            <a:chOff x="1253469" y="7769177"/>
            <a:chExt cx="1170031" cy="900260"/>
          </a:xfrm>
        </p:grpSpPr>
        <p:pic>
          <p:nvPicPr>
            <p:cNvPr id="107" name="図 10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469" y="7824304"/>
              <a:ext cx="831469" cy="845133"/>
            </a:xfrm>
            <a:prstGeom prst="rect">
              <a:avLst/>
            </a:prstGeom>
          </p:spPr>
        </p:pic>
        <p:pic>
          <p:nvPicPr>
            <p:cNvPr id="111" name="図 11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16" y="7769177"/>
              <a:ext cx="538084" cy="538084"/>
            </a:xfrm>
            <a:prstGeom prst="rect">
              <a:avLst/>
            </a:prstGeom>
          </p:spPr>
        </p:pic>
      </p:grpSp>
      <p:pic>
        <p:nvPicPr>
          <p:cNvPr id="112" name="図 1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1" y="8005003"/>
            <a:ext cx="789814" cy="930995"/>
          </a:xfrm>
          <a:prstGeom prst="rect">
            <a:avLst/>
          </a:prstGeom>
        </p:spPr>
      </p:pic>
      <p:sp>
        <p:nvSpPr>
          <p:cNvPr id="113" name="角丸四角形吹き出し 112"/>
          <p:cNvSpPr/>
          <p:nvPr/>
        </p:nvSpPr>
        <p:spPr>
          <a:xfrm flipH="1">
            <a:off x="555994" y="7305212"/>
            <a:ext cx="1052573" cy="545875"/>
          </a:xfrm>
          <a:prstGeom prst="wedgeRoundRectCallout">
            <a:avLst>
              <a:gd name="adj1" fmla="val 7904"/>
              <a:gd name="adj2" fmla="val 7696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最近、面白いことないー？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14" name="角丸四角形吹き出し 113"/>
          <p:cNvSpPr/>
          <p:nvPr/>
        </p:nvSpPr>
        <p:spPr>
          <a:xfrm flipH="1">
            <a:off x="1717529" y="7280398"/>
            <a:ext cx="2325857" cy="650424"/>
          </a:xfrm>
          <a:prstGeom prst="wedgeRoundRectCallout">
            <a:avLst>
              <a:gd name="adj1" fmla="val 25623"/>
              <a:gd name="adj2" fmla="val 676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９月</a:t>
            </a:r>
            <a:r>
              <a:rPr kumimoji="1" lang="en-US" altLang="ja-JP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27</a:t>
            </a:r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日は</a:t>
            </a:r>
            <a:r>
              <a:rPr kumimoji="1" lang="en-US" altLang="ja-JP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Google</a:t>
            </a:r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の</a:t>
            </a:r>
            <a:r>
              <a:rPr kumimoji="1" lang="en-US" altLang="ja-JP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19</a:t>
            </a:r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歳の誕生日ですよ。</a:t>
            </a:r>
          </a:p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ネットで面白そうなことしてます。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117" name="図 1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9457" y="7977747"/>
            <a:ext cx="949921" cy="965019"/>
          </a:xfrm>
          <a:prstGeom prst="rect">
            <a:avLst/>
          </a:prstGeom>
        </p:spPr>
      </p:pic>
      <p:grpSp>
        <p:nvGrpSpPr>
          <p:cNvPr id="118" name="図形グループ 117"/>
          <p:cNvGrpSpPr/>
          <p:nvPr/>
        </p:nvGrpSpPr>
        <p:grpSpPr>
          <a:xfrm>
            <a:off x="6013306" y="8004049"/>
            <a:ext cx="1170031" cy="900260"/>
            <a:chOff x="1253469" y="7769177"/>
            <a:chExt cx="1170031" cy="900260"/>
          </a:xfrm>
        </p:grpSpPr>
        <p:pic>
          <p:nvPicPr>
            <p:cNvPr id="119" name="図 1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469" y="7824304"/>
              <a:ext cx="831469" cy="845133"/>
            </a:xfrm>
            <a:prstGeom prst="rect">
              <a:avLst/>
            </a:prstGeom>
          </p:spPr>
        </p:pic>
        <p:pic>
          <p:nvPicPr>
            <p:cNvPr id="120" name="図 119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16" y="7769177"/>
              <a:ext cx="538084" cy="538084"/>
            </a:xfrm>
            <a:prstGeom prst="rect">
              <a:avLst/>
            </a:prstGeom>
          </p:spPr>
        </p:pic>
      </p:grpSp>
      <p:sp>
        <p:nvSpPr>
          <p:cNvPr id="121" name="角丸四角形吹き出し 120"/>
          <p:cNvSpPr/>
          <p:nvPr/>
        </p:nvSpPr>
        <p:spPr>
          <a:xfrm flipH="1">
            <a:off x="6013305" y="7280397"/>
            <a:ext cx="1578662" cy="570689"/>
          </a:xfrm>
          <a:prstGeom prst="wedgeRoundRectCallout">
            <a:avLst>
              <a:gd name="adj1" fmla="val 22465"/>
              <a:gd name="adj2" fmla="val 7783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私と話しましょう！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22" name="角丸四角形吹き出し 121"/>
          <p:cNvSpPr/>
          <p:nvPr/>
        </p:nvSpPr>
        <p:spPr>
          <a:xfrm flipH="1">
            <a:off x="4390852" y="7363367"/>
            <a:ext cx="1052573" cy="545875"/>
          </a:xfrm>
          <a:prstGeom prst="wedgeRoundRectCallout">
            <a:avLst>
              <a:gd name="adj1" fmla="val 7904"/>
              <a:gd name="adj2" fmla="val 7696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寂しいなー。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8172202" y="1052832"/>
            <a:ext cx="209933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ハッピーロジック</a:t>
            </a:r>
            <a:endParaRPr kumimoji="1" lang="ja-JP" altLang="en-US" sz="1800" dirty="0">
              <a:solidFill>
                <a:srgbClr val="FF5889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124" name="図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16823" y="1361569"/>
            <a:ext cx="949921" cy="965019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41" y="1557788"/>
            <a:ext cx="768012" cy="787358"/>
          </a:xfrm>
          <a:prstGeom prst="rect">
            <a:avLst/>
          </a:prstGeom>
        </p:spPr>
      </p:pic>
      <p:pic>
        <p:nvPicPr>
          <p:cNvPr id="126" name="図 1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751" y="1632773"/>
            <a:ext cx="789814" cy="93099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FF2F9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19" y="1278721"/>
            <a:ext cx="346274" cy="346274"/>
          </a:xfrm>
          <a:prstGeom prst="rect">
            <a:avLst/>
          </a:prstGeom>
          <a:noFill/>
        </p:spPr>
      </p:pic>
      <p:pic>
        <p:nvPicPr>
          <p:cNvPr id="127" name="図 1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69" y="959267"/>
            <a:ext cx="2022644" cy="2022644"/>
          </a:xfrm>
          <a:prstGeom prst="rect">
            <a:avLst/>
          </a:prstGeom>
        </p:spPr>
      </p:pic>
      <p:pic>
        <p:nvPicPr>
          <p:cNvPr id="128" name="図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852" y="1427019"/>
            <a:ext cx="703716" cy="671844"/>
          </a:xfrm>
          <a:prstGeom prst="rect">
            <a:avLst/>
          </a:prstGeom>
        </p:spPr>
      </p:pic>
      <p:sp>
        <p:nvSpPr>
          <p:cNvPr id="129" name="テキスト ボックス 128"/>
          <p:cNvSpPr txBox="1"/>
          <p:nvPr/>
        </p:nvSpPr>
        <p:spPr>
          <a:xfrm>
            <a:off x="8670190" y="2288562"/>
            <a:ext cx="1653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いろんな情報を検知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30" name="下矢印 129"/>
          <p:cNvSpPr/>
          <p:nvPr/>
        </p:nvSpPr>
        <p:spPr>
          <a:xfrm>
            <a:off x="10040032" y="2484168"/>
            <a:ext cx="896674" cy="4875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1" name="図形グループ 130"/>
          <p:cNvGrpSpPr/>
          <p:nvPr/>
        </p:nvGrpSpPr>
        <p:grpSpPr>
          <a:xfrm>
            <a:off x="9867322" y="2789854"/>
            <a:ext cx="1786337" cy="1345305"/>
            <a:chOff x="8636773" y="4279232"/>
            <a:chExt cx="1786337" cy="1345305"/>
          </a:xfrm>
        </p:grpSpPr>
        <p:grpSp>
          <p:nvGrpSpPr>
            <p:cNvPr id="132" name="図形グループ 131"/>
            <p:cNvGrpSpPr/>
            <p:nvPr/>
          </p:nvGrpSpPr>
          <p:grpSpPr>
            <a:xfrm>
              <a:off x="8636773" y="4279232"/>
              <a:ext cx="1786337" cy="1116050"/>
              <a:chOff x="7789826" y="2480021"/>
              <a:chExt cx="1786337" cy="1116050"/>
            </a:xfrm>
          </p:grpSpPr>
          <p:pic>
            <p:nvPicPr>
              <p:cNvPr id="134" name="図 133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34549">
                <a:off x="7789826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5" name="図 134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70276">
                <a:off x="8919581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6" name="図 1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2144" y="2924227"/>
                <a:ext cx="703716" cy="67184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7" name="図 136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254" y="2480021"/>
                <a:ext cx="767528" cy="76752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3" name="テキスト ボックス 132"/>
            <p:cNvSpPr txBox="1"/>
            <p:nvPr/>
          </p:nvSpPr>
          <p:spPr>
            <a:xfrm>
              <a:off x="9049498" y="5347538"/>
              <a:ext cx="1081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</a:t>
              </a:r>
              <a:r>
                <a:rPr kumimoji="1" lang="en-US" altLang="ja-JP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AI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138" name="図形グループ 137"/>
          <p:cNvGrpSpPr/>
          <p:nvPr/>
        </p:nvGrpSpPr>
        <p:grpSpPr>
          <a:xfrm>
            <a:off x="10359145" y="4750521"/>
            <a:ext cx="1170031" cy="900260"/>
            <a:chOff x="1253469" y="7769177"/>
            <a:chExt cx="1170031" cy="900260"/>
          </a:xfrm>
        </p:grpSpPr>
        <p:pic>
          <p:nvPicPr>
            <p:cNvPr id="139" name="図 1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469" y="7824304"/>
              <a:ext cx="831469" cy="845133"/>
            </a:xfrm>
            <a:prstGeom prst="rect">
              <a:avLst/>
            </a:prstGeom>
          </p:spPr>
        </p:pic>
        <p:pic>
          <p:nvPicPr>
            <p:cNvPr id="140" name="図 139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416" y="7769177"/>
              <a:ext cx="538084" cy="538084"/>
            </a:xfrm>
            <a:prstGeom prst="rect">
              <a:avLst/>
            </a:prstGeom>
          </p:spPr>
        </p:pic>
      </p:grpSp>
      <p:sp>
        <p:nvSpPr>
          <p:cNvPr id="141" name="下矢印 140"/>
          <p:cNvSpPr/>
          <p:nvPr/>
        </p:nvSpPr>
        <p:spPr>
          <a:xfrm>
            <a:off x="10311889" y="4093342"/>
            <a:ext cx="896674" cy="6774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8633282" y="4185838"/>
            <a:ext cx="1895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適切なアクションを指示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143" name="図 142"/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703" y="4460721"/>
            <a:ext cx="1227150" cy="1035641"/>
          </a:xfrm>
          <a:prstGeom prst="rect">
            <a:avLst/>
          </a:prstGeom>
        </p:spPr>
      </p:pic>
      <p:sp>
        <p:nvSpPr>
          <p:cNvPr id="144" name="テキスト ボックス 143"/>
          <p:cNvSpPr txBox="1"/>
          <p:nvPr/>
        </p:nvSpPr>
        <p:spPr>
          <a:xfrm>
            <a:off x="8290190" y="5392437"/>
            <a:ext cx="752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家族</a:t>
            </a:r>
            <a:r>
              <a:rPr kumimoji="1" lang="en-US" altLang="ja-JP" sz="1100" dirty="0" smtClean="0"/>
              <a:t>DB</a:t>
            </a:r>
            <a:endParaRPr kumimoji="1" lang="ja-JP" altLang="en-US" sz="1100" dirty="0"/>
          </a:p>
        </p:txBody>
      </p:sp>
      <p:grpSp>
        <p:nvGrpSpPr>
          <p:cNvPr id="145" name="図形グループ 144"/>
          <p:cNvGrpSpPr/>
          <p:nvPr/>
        </p:nvGrpSpPr>
        <p:grpSpPr>
          <a:xfrm>
            <a:off x="8287696" y="2977220"/>
            <a:ext cx="1567489" cy="980299"/>
            <a:chOff x="7552736" y="7210716"/>
            <a:chExt cx="1567489" cy="980299"/>
          </a:xfrm>
        </p:grpSpPr>
        <p:sp>
          <p:nvSpPr>
            <p:cNvPr id="146" name="テキスト ボックス 145"/>
            <p:cNvSpPr txBox="1"/>
            <p:nvPr/>
          </p:nvSpPr>
          <p:spPr>
            <a:xfrm>
              <a:off x="7552736" y="7729350"/>
              <a:ext cx="15674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インターネット上のさまざま情報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pic>
          <p:nvPicPr>
            <p:cNvPr id="147" name="図 1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400" y="7210716"/>
              <a:ext cx="574591" cy="574591"/>
            </a:xfrm>
            <a:prstGeom prst="rect">
              <a:avLst/>
            </a:prstGeom>
          </p:spPr>
        </p:pic>
      </p:grpSp>
      <p:sp>
        <p:nvSpPr>
          <p:cNvPr id="148" name="右矢印 147"/>
          <p:cNvSpPr/>
          <p:nvPr/>
        </p:nvSpPr>
        <p:spPr>
          <a:xfrm>
            <a:off x="9171919" y="3093706"/>
            <a:ext cx="733696" cy="40675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右矢印 148"/>
          <p:cNvSpPr/>
          <p:nvPr/>
        </p:nvSpPr>
        <p:spPr>
          <a:xfrm>
            <a:off x="9198578" y="5013332"/>
            <a:ext cx="1081757" cy="40675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テキスト ボックス 149"/>
          <p:cNvSpPr txBox="1"/>
          <p:nvPr/>
        </p:nvSpPr>
        <p:spPr>
          <a:xfrm>
            <a:off x="9140365" y="4740981"/>
            <a:ext cx="1139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記念情報など</a:t>
            </a:r>
            <a:endParaRPr kumimoji="1" lang="ja-JP" altLang="en-US" sz="12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51" name="角丸四角形吹き出し 150"/>
          <p:cNvSpPr/>
          <p:nvPr/>
        </p:nvSpPr>
        <p:spPr>
          <a:xfrm flipH="1">
            <a:off x="8646767" y="5613249"/>
            <a:ext cx="1578662" cy="570689"/>
          </a:xfrm>
          <a:prstGeom prst="wedgeRoundRectCallout">
            <a:avLst>
              <a:gd name="adj1" fmla="val -58036"/>
              <a:gd name="adj2" fmla="val -498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私と話しましょう！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52" name="角丸四角形吹き出し 151"/>
          <p:cNvSpPr/>
          <p:nvPr/>
        </p:nvSpPr>
        <p:spPr>
          <a:xfrm flipH="1">
            <a:off x="10749212" y="6022855"/>
            <a:ext cx="1701381" cy="603525"/>
          </a:xfrm>
          <a:prstGeom prst="wedgeRoundRectCallout">
            <a:avLst>
              <a:gd name="adj1" fmla="val 29401"/>
              <a:gd name="adj2" fmla="val -1018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今日は娘さんが初めてたった日ですね。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53" name="角丸四角形吹き出し 152"/>
          <p:cNvSpPr/>
          <p:nvPr/>
        </p:nvSpPr>
        <p:spPr>
          <a:xfrm flipH="1">
            <a:off x="9496891" y="6267553"/>
            <a:ext cx="1187754" cy="603525"/>
          </a:xfrm>
          <a:prstGeom prst="wedgeRoundRectCallout">
            <a:avLst>
              <a:gd name="adj1" fmla="val -35472"/>
              <a:gd name="adj2" fmla="val -9414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明日は</a:t>
            </a:r>
            <a:r>
              <a:rPr kumimoji="1" lang="ja-JP" altLang="en-US" sz="105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みんなで</a:t>
            </a:r>
          </a:p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遊園地ですね。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85" name="角丸四角形 84"/>
          <p:cNvSpPr/>
          <p:nvPr/>
        </p:nvSpPr>
        <p:spPr>
          <a:xfrm>
            <a:off x="7913291" y="7101499"/>
            <a:ext cx="4606463" cy="21903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8034666" y="7076501"/>
            <a:ext cx="205610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1800" dirty="0" smtClean="0">
                <a:solidFill>
                  <a:schemeClr val="accent6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ハッピーデバイス</a:t>
            </a:r>
            <a:endParaRPr kumimoji="1" lang="ja-JP" altLang="en-US" sz="1800" dirty="0">
              <a:solidFill>
                <a:schemeClr val="accent6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6" name="図形グループ 5"/>
          <p:cNvGrpSpPr/>
          <p:nvPr/>
        </p:nvGrpSpPr>
        <p:grpSpPr>
          <a:xfrm>
            <a:off x="8328246" y="7785362"/>
            <a:ext cx="1609572" cy="1392759"/>
            <a:chOff x="8254874" y="7556682"/>
            <a:chExt cx="1609572" cy="1392759"/>
          </a:xfrm>
        </p:grpSpPr>
        <p:grpSp>
          <p:nvGrpSpPr>
            <p:cNvPr id="89" name="図形グループ 88"/>
            <p:cNvGrpSpPr/>
            <p:nvPr/>
          </p:nvGrpSpPr>
          <p:grpSpPr>
            <a:xfrm>
              <a:off x="8254874" y="7696115"/>
              <a:ext cx="1609572" cy="1253326"/>
              <a:chOff x="10305577" y="7931732"/>
              <a:chExt cx="1609572" cy="1253326"/>
            </a:xfrm>
          </p:grpSpPr>
          <p:grpSp>
            <p:nvGrpSpPr>
              <p:cNvPr id="90" name="図形グループ 89"/>
              <p:cNvGrpSpPr/>
              <p:nvPr/>
            </p:nvGrpSpPr>
            <p:grpSpPr>
              <a:xfrm>
                <a:off x="10305577" y="7931732"/>
                <a:ext cx="1609572" cy="1253326"/>
                <a:chOff x="10074749" y="4507794"/>
                <a:chExt cx="1609572" cy="1253326"/>
              </a:xfrm>
            </p:grpSpPr>
            <p:pic>
              <p:nvPicPr>
                <p:cNvPr id="99" name="図 9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50650" y="4507794"/>
                  <a:ext cx="703716" cy="671844"/>
                </a:xfrm>
                <a:prstGeom prst="rect">
                  <a:avLst/>
                </a:prstGeom>
              </p:spPr>
            </p:pic>
            <p:sp>
              <p:nvSpPr>
                <p:cNvPr id="96" name="テキスト ボックス 95"/>
                <p:cNvSpPr txBox="1"/>
                <p:nvPr/>
              </p:nvSpPr>
              <p:spPr>
                <a:xfrm>
                  <a:off x="10074749" y="5160956"/>
                  <a:ext cx="1609572" cy="6001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1100" dirty="0" smtClean="0"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おしゃべりくんの会話できる</a:t>
                  </a:r>
                  <a:endParaRPr lang="ja-JP" altLang="en-US" sz="1100" dirty="0"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  <a:p>
                  <a:r>
                    <a:rPr lang="ja-JP" altLang="en-US" sz="1100" dirty="0" smtClean="0">
                      <a:solidFill>
                        <a:srgbClr val="FF6189"/>
                      </a:solidFill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ハッピースピーカー</a:t>
                  </a:r>
                  <a:endParaRPr lang="ja-JP" altLang="en-US" sz="1100" dirty="0">
                    <a:solidFill>
                      <a:srgbClr val="FF61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pic>
            <p:nvPicPr>
              <p:cNvPr id="91" name="図 90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77794" y="8200116"/>
                <a:ext cx="421639" cy="421639"/>
              </a:xfrm>
              <a:prstGeom prst="rect">
                <a:avLst/>
              </a:prstGeom>
            </p:spPr>
          </p:pic>
        </p:grpSp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483" y="7556682"/>
              <a:ext cx="538084" cy="538084"/>
            </a:xfrm>
            <a:prstGeom prst="rect">
              <a:avLst/>
            </a:prstGeom>
          </p:spPr>
        </p:pic>
      </p:grpSp>
      <p:grpSp>
        <p:nvGrpSpPr>
          <p:cNvPr id="108" name="図形グループ 107"/>
          <p:cNvGrpSpPr/>
          <p:nvPr/>
        </p:nvGrpSpPr>
        <p:grpSpPr>
          <a:xfrm>
            <a:off x="10528446" y="7433645"/>
            <a:ext cx="1825373" cy="1775864"/>
            <a:chOff x="9542188" y="7552479"/>
            <a:chExt cx="1825373" cy="1775864"/>
          </a:xfrm>
        </p:grpSpPr>
        <p:grpSp>
          <p:nvGrpSpPr>
            <p:cNvPr id="109" name="図形グループ 108"/>
            <p:cNvGrpSpPr/>
            <p:nvPr/>
          </p:nvGrpSpPr>
          <p:grpSpPr>
            <a:xfrm>
              <a:off x="9542188" y="7552479"/>
              <a:ext cx="1825373" cy="1775864"/>
              <a:chOff x="6892976" y="7537303"/>
              <a:chExt cx="1825373" cy="1775864"/>
            </a:xfrm>
          </p:grpSpPr>
          <p:grpSp>
            <p:nvGrpSpPr>
              <p:cNvPr id="154" name="図形グループ 153"/>
              <p:cNvGrpSpPr/>
              <p:nvPr/>
            </p:nvGrpSpPr>
            <p:grpSpPr>
              <a:xfrm>
                <a:off x="6892976" y="7537303"/>
                <a:ext cx="1132031" cy="1142671"/>
                <a:chOff x="7000636" y="7831923"/>
                <a:chExt cx="1132031" cy="1142671"/>
              </a:xfrm>
            </p:grpSpPr>
            <p:pic>
              <p:nvPicPr>
                <p:cNvPr id="156" name="図 15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28951" y="8302750"/>
                  <a:ext cx="703716" cy="671844"/>
                </a:xfrm>
                <a:prstGeom prst="rect">
                  <a:avLst/>
                </a:prstGeom>
              </p:spPr>
            </p:pic>
            <p:pic>
              <p:nvPicPr>
                <p:cNvPr id="157" name="図 156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0636" y="7831923"/>
                  <a:ext cx="982919" cy="982919"/>
                </a:xfrm>
                <a:prstGeom prst="rect">
                  <a:avLst/>
                </a:prstGeom>
              </p:spPr>
            </p:pic>
            <p:pic>
              <p:nvPicPr>
                <p:cNvPr id="158" name="図 157"/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5261" y="8492480"/>
                  <a:ext cx="464789" cy="464789"/>
                </a:xfrm>
                <a:prstGeom prst="rect">
                  <a:avLst/>
                </a:prstGeom>
              </p:spPr>
            </p:pic>
          </p:grpSp>
          <p:sp>
            <p:nvSpPr>
              <p:cNvPr id="155" name="テキスト ボックス 154"/>
              <p:cNvSpPr txBox="1"/>
              <p:nvPr/>
            </p:nvSpPr>
            <p:spPr>
              <a:xfrm>
                <a:off x="7004078" y="8736086"/>
                <a:ext cx="171427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5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家族の感情を読み取る</a:t>
                </a:r>
              </a:p>
              <a:p>
                <a:r>
                  <a:rPr kumimoji="1" lang="ja-JP" altLang="en-US" sz="1050" dirty="0" smtClean="0">
                    <a:solidFill>
                      <a:srgbClr val="FF61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カメラ型とマイク型</a:t>
                </a:r>
              </a:p>
              <a:p>
                <a:r>
                  <a:rPr kumimoji="1" lang="ja-JP" altLang="en-US" sz="1050" dirty="0" smtClean="0">
                    <a:solidFill>
                      <a:srgbClr val="FF61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家族スキャナー</a:t>
                </a:r>
                <a:endParaRPr kumimoji="1" lang="ja-JP" altLang="en-US" sz="1050" dirty="0">
                  <a:solidFill>
                    <a:srgbClr val="FF61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110" name="図 10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8067" y="8169094"/>
              <a:ext cx="508188" cy="526534"/>
            </a:xfrm>
            <a:prstGeom prst="rect">
              <a:avLst/>
            </a:prstGeom>
          </p:spPr>
        </p:pic>
      </p:grpSp>
      <p:sp>
        <p:nvSpPr>
          <p:cNvPr id="163" name="タイトル 1"/>
          <p:cNvSpPr txBox="1">
            <a:spLocks/>
          </p:cNvSpPr>
          <p:nvPr/>
        </p:nvSpPr>
        <p:spPr>
          <a:xfrm>
            <a:off x="133332" y="690851"/>
            <a:ext cx="12532163" cy="8696813"/>
          </a:xfrm>
          <a:prstGeom prst="rect">
            <a:avLst/>
          </a:prstGeom>
          <a:noFill/>
          <a:ln w="2222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68403" tIns="34202" rIns="68403" bIns="34202" rtlCol="0" anchor="t" anchorCtr="0">
            <a:normAutofit/>
          </a:bodyPr>
          <a:lstStyle/>
          <a:p>
            <a:pPr>
              <a:spcBef>
                <a:spcPct val="0"/>
              </a:spcBef>
            </a:pPr>
            <a:endParaRPr lang="ja-JP" altLang="en-US" sz="900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64" name="テキスト ボックス 163"/>
          <p:cNvSpPr txBox="1"/>
          <p:nvPr/>
        </p:nvSpPr>
        <p:spPr>
          <a:xfrm>
            <a:off x="133332" y="549410"/>
            <a:ext cx="1259605" cy="40011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提案機能</a:t>
            </a:r>
            <a:endParaRPr kumimoji="1" lang="ja-JP" altLang="en-US" sz="20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165" name="図形グループ 164"/>
          <p:cNvGrpSpPr/>
          <p:nvPr/>
        </p:nvGrpSpPr>
        <p:grpSpPr>
          <a:xfrm>
            <a:off x="51834" y="100253"/>
            <a:ext cx="12469646" cy="523883"/>
            <a:chOff x="51834" y="100253"/>
            <a:chExt cx="12469646" cy="523883"/>
          </a:xfrm>
        </p:grpSpPr>
        <p:grpSp>
          <p:nvGrpSpPr>
            <p:cNvPr id="167" name="図形グループ 166"/>
            <p:cNvGrpSpPr/>
            <p:nvPr/>
          </p:nvGrpSpPr>
          <p:grpSpPr>
            <a:xfrm>
              <a:off x="2595472" y="101942"/>
              <a:ext cx="9926008" cy="522194"/>
              <a:chOff x="2595472" y="101942"/>
              <a:chExt cx="9926008" cy="522194"/>
            </a:xfrm>
          </p:grpSpPr>
          <p:grpSp>
            <p:nvGrpSpPr>
              <p:cNvPr id="170" name="図形グループ 169"/>
              <p:cNvGrpSpPr/>
              <p:nvPr/>
            </p:nvGrpSpPr>
            <p:grpSpPr>
              <a:xfrm>
                <a:off x="10521478" y="101942"/>
                <a:ext cx="2000002" cy="522194"/>
                <a:chOff x="10521478" y="101942"/>
                <a:chExt cx="2000002" cy="522194"/>
              </a:xfrm>
            </p:grpSpPr>
            <p:pic>
              <p:nvPicPr>
                <p:cNvPr id="172" name="図 171"/>
                <p:cNvPicPr>
                  <a:picLocks noChangeAspect="1"/>
                </p:cNvPicPr>
                <p:nvPr/>
              </p:nvPicPr>
              <p:blipFill>
                <a:blip r:embed="rId22">
                  <a:lum bright="-1000"/>
                </a:blip>
                <a:stretch>
                  <a:fillRect/>
                </a:stretch>
              </p:blipFill>
              <p:spPr>
                <a:xfrm>
                  <a:off x="10521478" y="101942"/>
                  <a:ext cx="2000002" cy="522194"/>
                </a:xfrm>
                <a:prstGeom prst="rect">
                  <a:avLst/>
                </a:prstGeom>
                <a:noFill/>
              </p:spPr>
            </p:pic>
            <p:sp>
              <p:nvSpPr>
                <p:cNvPr id="173" name="テキスト ボックス 172"/>
                <p:cNvSpPr txBox="1"/>
                <p:nvPr/>
              </p:nvSpPr>
              <p:spPr>
                <a:xfrm>
                  <a:off x="10698273" y="156394"/>
                  <a:ext cx="1605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800" b="1" smtClean="0">
                      <a:solidFill>
                        <a:schemeClr val="bg1"/>
                      </a:solidFill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機能イメージ</a:t>
                  </a:r>
                  <a:endParaRPr kumimoji="1" lang="ja-JP" altLang="en-US" sz="1800" b="1" dirty="0">
                    <a:solidFill>
                      <a:schemeClr val="bg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sp>
            <p:nvSpPr>
              <p:cNvPr id="171" name="テキスト ボックス 170"/>
              <p:cNvSpPr txBox="1"/>
              <p:nvPr/>
            </p:nvSpPr>
            <p:spPr>
              <a:xfrm>
                <a:off x="2595472" y="223891"/>
                <a:ext cx="759287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学科名：高度情報処理学科　クラス名：</a:t>
                </a:r>
                <a:r>
                  <a:rPr kumimoji="1" lang="en-US" altLang="ja-JP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IH-14A−703</a:t>
                </a:r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　グループ名：第二班</a:t>
                </a:r>
                <a:endParaRPr kumimoji="1" lang="ja-JP" altLang="en-US" sz="17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169" name="図 1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34" y="100253"/>
              <a:ext cx="876013" cy="45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1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タイトル 1"/>
          <p:cNvSpPr txBox="1">
            <a:spLocks/>
          </p:cNvSpPr>
          <p:nvPr/>
        </p:nvSpPr>
        <p:spPr>
          <a:xfrm>
            <a:off x="133332" y="690851"/>
            <a:ext cx="12532163" cy="8696813"/>
          </a:xfrm>
          <a:prstGeom prst="rect">
            <a:avLst/>
          </a:prstGeom>
          <a:noFill/>
          <a:ln w="2222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68403" tIns="34202" rIns="68403" bIns="34202" rtlCol="0" anchor="t" anchorCtr="0">
            <a:normAutofit/>
          </a:bodyPr>
          <a:lstStyle/>
          <a:p>
            <a:pPr>
              <a:spcBef>
                <a:spcPct val="0"/>
              </a:spcBef>
            </a:pPr>
            <a:endParaRPr lang="ja-JP" altLang="en-US" sz="900" dirty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305425" y="1039188"/>
            <a:ext cx="6700345" cy="319115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/>
          <p:cNvSpPr/>
          <p:nvPr/>
        </p:nvSpPr>
        <p:spPr>
          <a:xfrm>
            <a:off x="7118254" y="995554"/>
            <a:ext cx="5403226" cy="5414479"/>
          </a:xfrm>
          <a:prstGeom prst="roundRect">
            <a:avLst/>
          </a:prstGeom>
          <a:solidFill>
            <a:schemeClr val="bg1"/>
          </a:solidFill>
          <a:ln>
            <a:solidFill>
              <a:srgbClr val="FF3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96144" y="1128192"/>
            <a:ext cx="597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FF5889"/>
                </a:solidFill>
              </a:rPr>
              <a:t> </a:t>
            </a:r>
            <a:r>
              <a:rPr lang="ja-JP" altLang="en-US" sz="1800" dirty="0" smtClean="0">
                <a:solidFill>
                  <a:srgbClr val="FF5889"/>
                </a:solidFill>
              </a:rPr>
              <a:t>●帰ってきた人向けに動画やメッセージを残せる伝言機能</a:t>
            </a:r>
            <a:endParaRPr lang="ja-JP" altLang="en-US" sz="1800" dirty="0">
              <a:solidFill>
                <a:srgbClr val="FF5889"/>
              </a:solidFill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320320" y="4309990"/>
            <a:ext cx="6662040" cy="309642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668983" y="3416483"/>
            <a:ext cx="167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クリスマスの日に残業してしまった</a:t>
            </a:r>
            <a:r>
              <a:rPr kumimoji="1" lang="en-US" altLang="ja-JP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…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80" name="右矢印 79"/>
          <p:cNvSpPr/>
          <p:nvPr/>
        </p:nvSpPr>
        <p:spPr>
          <a:xfrm>
            <a:off x="1962979" y="2576337"/>
            <a:ext cx="670669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550293" y="4487995"/>
            <a:ext cx="462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 </a:t>
            </a:r>
            <a:r>
              <a:rPr lang="ja-JP" altLang="en-US" sz="18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●帰ってきた時に自動的にライトを点灯</a:t>
            </a:r>
            <a:endParaRPr lang="ja-JP" altLang="en-US" sz="1800" dirty="0">
              <a:solidFill>
                <a:srgbClr val="FF5889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663302" y="1503779"/>
            <a:ext cx="6462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家族イベントの日に、仕事を頑張ったけど残業してしまった夫に嬉しい機能。</a:t>
            </a:r>
          </a:p>
          <a:p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家族はみんな寝てしまったけど、家族が夫に対してメッセージを残せ</a:t>
            </a:r>
            <a:r>
              <a:rPr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ら</a:t>
            </a:r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れる！</a:t>
            </a: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66131" y="4820767"/>
            <a:ext cx="604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仕事で遅くなった時、または家族お出かけで帰るのが遅くなったとき</a:t>
            </a:r>
          </a:p>
          <a:p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ハッピーホームはあなた</a:t>
            </a:r>
            <a:r>
              <a:rPr kumimoji="1" lang="ja-JP" altLang="en-US" sz="14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をあたたかく</a:t>
            </a:r>
            <a:r>
              <a:rPr kumimoji="1" lang="ja-JP" altLang="en-US" sz="14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お出迎えします。</a:t>
            </a: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7489132" y="975289"/>
            <a:ext cx="210772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ハッピーロジック</a:t>
            </a:r>
            <a:r>
              <a:rPr kumimoji="1" lang="ja-JP" altLang="en-US" sz="160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（伝言機能）</a:t>
            </a:r>
            <a:endParaRPr kumimoji="1" lang="ja-JP" altLang="en-US" sz="1600" dirty="0">
              <a:solidFill>
                <a:srgbClr val="FF5889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15" name="図形グループ 14"/>
          <p:cNvGrpSpPr/>
          <p:nvPr/>
        </p:nvGrpSpPr>
        <p:grpSpPr>
          <a:xfrm>
            <a:off x="368416" y="7491152"/>
            <a:ext cx="6622744" cy="1833073"/>
            <a:chOff x="7163688" y="7473465"/>
            <a:chExt cx="6622744" cy="1833073"/>
          </a:xfrm>
        </p:grpSpPr>
        <p:sp>
          <p:nvSpPr>
            <p:cNvPr id="13" name="角丸四角形 12"/>
            <p:cNvSpPr/>
            <p:nvPr/>
          </p:nvSpPr>
          <p:spPr>
            <a:xfrm>
              <a:off x="7163688" y="7473465"/>
              <a:ext cx="6622744" cy="183307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テキスト ボックス 104"/>
            <p:cNvSpPr txBox="1"/>
            <p:nvPr/>
          </p:nvSpPr>
          <p:spPr>
            <a:xfrm>
              <a:off x="7189864" y="7477093"/>
              <a:ext cx="2099334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800" dirty="0" smtClean="0">
                  <a:solidFill>
                    <a:schemeClr val="accent6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ハッピーデバイス</a:t>
              </a:r>
              <a:endParaRPr kumimoji="1" lang="ja-JP" altLang="en-US" sz="1800" dirty="0">
                <a:solidFill>
                  <a:schemeClr val="accent6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380470" y="7813453"/>
            <a:ext cx="2722391" cy="1373219"/>
            <a:chOff x="6615356" y="7827578"/>
            <a:chExt cx="2722391" cy="1373219"/>
          </a:xfrm>
        </p:grpSpPr>
        <p:grpSp>
          <p:nvGrpSpPr>
            <p:cNvPr id="19" name="図形グループ 18"/>
            <p:cNvGrpSpPr/>
            <p:nvPr/>
          </p:nvGrpSpPr>
          <p:grpSpPr>
            <a:xfrm>
              <a:off x="6952457" y="7827578"/>
              <a:ext cx="1072550" cy="852396"/>
              <a:chOff x="7060117" y="8122198"/>
              <a:chExt cx="1072550" cy="852396"/>
            </a:xfrm>
          </p:grpSpPr>
          <p:pic>
            <p:nvPicPr>
              <p:cNvPr id="113" name="図 1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8951" y="8302750"/>
                <a:ext cx="703716" cy="671844"/>
              </a:xfrm>
              <a:prstGeom prst="rect">
                <a:avLst/>
              </a:prstGeom>
            </p:spPr>
          </p:pic>
          <p:pic>
            <p:nvPicPr>
              <p:cNvPr id="112" name="図 1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0117" y="8304390"/>
                <a:ext cx="621845" cy="621845"/>
              </a:xfrm>
              <a:prstGeom prst="rect">
                <a:avLst/>
              </a:prstGeom>
            </p:spPr>
          </p:pic>
          <p:pic>
            <p:nvPicPr>
              <p:cNvPr id="16" name="図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1008" y="8122198"/>
                <a:ext cx="464789" cy="464789"/>
              </a:xfrm>
              <a:prstGeom prst="rect">
                <a:avLst/>
              </a:prstGeom>
            </p:spPr>
          </p:pic>
        </p:grpSp>
        <p:sp>
          <p:nvSpPr>
            <p:cNvPr id="114" name="テキスト ボックス 113"/>
            <p:cNvSpPr txBox="1"/>
            <p:nvPr/>
          </p:nvSpPr>
          <p:spPr>
            <a:xfrm>
              <a:off x="6615356" y="8785299"/>
              <a:ext cx="272239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05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家族の動画を</a:t>
              </a:r>
              <a:r>
                <a:rPr kumimoji="1" lang="ja-JP" altLang="en-US" sz="105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撮影する</a:t>
              </a:r>
              <a:r>
                <a:rPr kumimoji="1" lang="ja-JP" altLang="en-US" sz="1050" smtClean="0">
                  <a:solidFill>
                    <a:srgbClr val="FF61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ハッピーカメラ</a:t>
              </a:r>
              <a:endParaRPr kumimoji="1" lang="ja-JP" altLang="en-US" sz="1050" dirty="0" smtClean="0">
                <a:solidFill>
                  <a:srgbClr val="FF61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  <a:p>
              <a:r>
                <a:rPr kumimoji="1" lang="ja-JP" altLang="en-US" sz="105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帰宅中、残業中を認識する</a:t>
              </a:r>
              <a:r>
                <a:rPr kumimoji="1" lang="ja-JP" altLang="en-US" sz="1050" dirty="0" smtClean="0">
                  <a:solidFill>
                    <a:srgbClr val="FF61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ハッピーアプリ</a:t>
              </a:r>
              <a:endParaRPr kumimoji="1" lang="ja-JP" altLang="en-US" sz="1050" dirty="0">
                <a:solidFill>
                  <a:srgbClr val="FF61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5087866" y="7679377"/>
            <a:ext cx="1609572" cy="1499658"/>
            <a:chOff x="10305577" y="7685400"/>
            <a:chExt cx="1609572" cy="1499658"/>
          </a:xfrm>
        </p:grpSpPr>
        <p:grpSp>
          <p:nvGrpSpPr>
            <p:cNvPr id="119" name="図形グループ 118"/>
            <p:cNvGrpSpPr/>
            <p:nvPr/>
          </p:nvGrpSpPr>
          <p:grpSpPr>
            <a:xfrm>
              <a:off x="10305577" y="7685400"/>
              <a:ext cx="1609572" cy="1499658"/>
              <a:chOff x="10074749" y="4261462"/>
              <a:chExt cx="1609572" cy="1499658"/>
            </a:xfrm>
          </p:grpSpPr>
          <p:grpSp>
            <p:nvGrpSpPr>
              <p:cNvPr id="122" name="図形グループ 121"/>
              <p:cNvGrpSpPr/>
              <p:nvPr/>
            </p:nvGrpSpPr>
            <p:grpSpPr>
              <a:xfrm>
                <a:off x="10213590" y="4261462"/>
                <a:ext cx="940776" cy="918176"/>
                <a:chOff x="10341688" y="1724183"/>
                <a:chExt cx="940776" cy="918176"/>
              </a:xfrm>
            </p:grpSpPr>
            <p:pic>
              <p:nvPicPr>
                <p:cNvPr id="135" name="図 13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78748" y="1970515"/>
                  <a:ext cx="703716" cy="671844"/>
                </a:xfrm>
                <a:prstGeom prst="rect">
                  <a:avLst/>
                </a:prstGeom>
              </p:spPr>
            </p:pic>
            <p:pic>
              <p:nvPicPr>
                <p:cNvPr id="136" name="図 135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41688" y="1724183"/>
                  <a:ext cx="629960" cy="629960"/>
                </a:xfrm>
                <a:prstGeom prst="rect">
                  <a:avLst/>
                </a:prstGeom>
              </p:spPr>
            </p:pic>
          </p:grpSp>
          <p:sp>
            <p:nvSpPr>
              <p:cNvPr id="134" name="テキスト ボックス 133"/>
              <p:cNvSpPr txBox="1"/>
              <p:nvPr/>
            </p:nvSpPr>
            <p:spPr>
              <a:xfrm>
                <a:off x="10074749" y="5160956"/>
                <a:ext cx="1609572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提案くんの内容を音声で聞ける</a:t>
                </a:r>
                <a:endParaRPr lang="ja-JP" altLang="en-US" sz="11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  <a:p>
                <a:r>
                  <a:rPr lang="ja-JP" altLang="en-US" sz="1100" dirty="0" smtClean="0">
                    <a:solidFill>
                      <a:srgbClr val="FF61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ハッピースピーカー</a:t>
                </a:r>
                <a:endParaRPr lang="ja-JP" altLang="en-US" sz="1100" dirty="0">
                  <a:solidFill>
                    <a:srgbClr val="FF61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7794" y="8200116"/>
              <a:ext cx="421639" cy="421639"/>
            </a:xfrm>
            <a:prstGeom prst="rect">
              <a:avLst/>
            </a:prstGeom>
          </p:spPr>
        </p:pic>
      </p:grpSp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0" y="2055195"/>
            <a:ext cx="1374575" cy="127988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91" y="2117303"/>
            <a:ext cx="1297745" cy="1297745"/>
          </a:xfrm>
          <a:prstGeom prst="rect">
            <a:avLst/>
          </a:prstGeom>
        </p:spPr>
      </p:pic>
      <p:sp>
        <p:nvSpPr>
          <p:cNvPr id="137" name="テキスト ボックス 136"/>
          <p:cNvSpPr txBox="1"/>
          <p:nvPr/>
        </p:nvSpPr>
        <p:spPr>
          <a:xfrm>
            <a:off x="2612371" y="3443886"/>
            <a:ext cx="1844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みんな</a:t>
            </a:r>
            <a:r>
              <a:rPr kumimoji="1" lang="ja-JP" altLang="en-US" sz="12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寝てしまった</a:t>
            </a:r>
            <a:r>
              <a:rPr kumimoji="1" lang="en-US" altLang="ja-JP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…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38" name="右矢印 137"/>
          <p:cNvSpPr/>
          <p:nvPr/>
        </p:nvSpPr>
        <p:spPr>
          <a:xfrm>
            <a:off x="4003822" y="2641524"/>
            <a:ext cx="670669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0" name="図形グループ 49"/>
          <p:cNvGrpSpPr/>
          <p:nvPr/>
        </p:nvGrpSpPr>
        <p:grpSpPr>
          <a:xfrm>
            <a:off x="4628105" y="1997043"/>
            <a:ext cx="2143623" cy="2155260"/>
            <a:chOff x="4561785" y="2864302"/>
            <a:chExt cx="2143623" cy="2155260"/>
          </a:xfrm>
        </p:grpSpPr>
        <p:pic>
          <p:nvPicPr>
            <p:cNvPr id="46" name="図 4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937" y="2864302"/>
              <a:ext cx="1846311" cy="1550901"/>
            </a:xfrm>
            <a:prstGeom prst="rect">
              <a:avLst/>
            </a:prstGeom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791" y="3341197"/>
              <a:ext cx="354894" cy="354894"/>
            </a:xfrm>
            <a:prstGeom prst="rect">
              <a:avLst/>
            </a:prstGeom>
          </p:spPr>
        </p:pic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1216">
              <a:off x="6094299" y="3513275"/>
              <a:ext cx="308916" cy="308916"/>
            </a:xfrm>
            <a:prstGeom prst="rect">
              <a:avLst/>
            </a:prstGeom>
          </p:spPr>
        </p:pic>
        <p:pic>
          <p:nvPicPr>
            <p:cNvPr id="49" name="図 4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61009">
              <a:off x="5619803" y="3525009"/>
              <a:ext cx="270300" cy="270300"/>
            </a:xfrm>
            <a:prstGeom prst="rect">
              <a:avLst/>
            </a:prstGeom>
          </p:spPr>
        </p:pic>
        <p:sp>
          <p:nvSpPr>
            <p:cNvPr id="139" name="テキスト ボックス 138"/>
            <p:cNvSpPr txBox="1"/>
            <p:nvPr/>
          </p:nvSpPr>
          <p:spPr>
            <a:xfrm>
              <a:off x="4732386" y="4373231"/>
              <a:ext cx="18442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ハッピーホームが録画した内容をテレビなどに流してくれる！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  <p:pic>
          <p:nvPicPr>
            <p:cNvPr id="140" name="図 13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4549">
              <a:off x="4561785" y="2955144"/>
              <a:ext cx="656582" cy="4368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1" name="図 14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7718">
              <a:off x="6048826" y="2897320"/>
              <a:ext cx="656582" cy="43683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7" name="テキスト ボックス 146"/>
          <p:cNvSpPr txBox="1"/>
          <p:nvPr/>
        </p:nvSpPr>
        <p:spPr>
          <a:xfrm>
            <a:off x="640267" y="6737832"/>
            <a:ext cx="141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帰りが遅くなった日も</a:t>
            </a:r>
            <a:r>
              <a:rPr kumimoji="1" lang="en-US" altLang="ja-JP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…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49" name="右矢印 148"/>
          <p:cNvSpPr/>
          <p:nvPr/>
        </p:nvSpPr>
        <p:spPr>
          <a:xfrm>
            <a:off x="2002322" y="5915304"/>
            <a:ext cx="652850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5" name="図形グループ 54"/>
          <p:cNvGrpSpPr/>
          <p:nvPr/>
        </p:nvGrpSpPr>
        <p:grpSpPr>
          <a:xfrm>
            <a:off x="2639313" y="5359260"/>
            <a:ext cx="1357384" cy="1365785"/>
            <a:chOff x="5392688" y="5595523"/>
            <a:chExt cx="1604995" cy="1534400"/>
          </a:xfrm>
        </p:grpSpPr>
        <p:pic>
          <p:nvPicPr>
            <p:cNvPr id="53" name="図 52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64" r="-1" b="21571"/>
            <a:stretch/>
          </p:blipFill>
          <p:spPr>
            <a:xfrm>
              <a:off x="5392688" y="5595523"/>
              <a:ext cx="1579553" cy="1509334"/>
            </a:xfrm>
            <a:prstGeom prst="rect">
              <a:avLst/>
            </a:prstGeom>
          </p:spPr>
        </p:pic>
        <p:pic>
          <p:nvPicPr>
            <p:cNvPr id="52" name="図 5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597" y="5999602"/>
              <a:ext cx="1370086" cy="1130321"/>
            </a:xfrm>
            <a:prstGeom prst="rect">
              <a:avLst/>
            </a:prstGeom>
          </p:spPr>
        </p:pic>
      </p:grpSp>
      <p:grpSp>
        <p:nvGrpSpPr>
          <p:cNvPr id="56" name="図形グループ 55"/>
          <p:cNvGrpSpPr/>
          <p:nvPr/>
        </p:nvGrpSpPr>
        <p:grpSpPr>
          <a:xfrm>
            <a:off x="649345" y="5343987"/>
            <a:ext cx="1335867" cy="1443577"/>
            <a:chOff x="1092163" y="6280525"/>
            <a:chExt cx="1335867" cy="1443577"/>
          </a:xfrm>
        </p:grpSpPr>
        <p:pic>
          <p:nvPicPr>
            <p:cNvPr id="152" name="図 151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64" r="-1" b="21571"/>
            <a:stretch/>
          </p:blipFill>
          <p:spPr>
            <a:xfrm>
              <a:off x="1092163" y="6280525"/>
              <a:ext cx="1335867" cy="1343473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745" y="7007195"/>
              <a:ext cx="808542" cy="716907"/>
            </a:xfrm>
            <a:prstGeom prst="rect">
              <a:avLst/>
            </a:prstGeom>
          </p:spPr>
        </p:pic>
        <p:pic>
          <p:nvPicPr>
            <p:cNvPr id="144" name="図 14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0139" y="6554623"/>
              <a:ext cx="632864" cy="735106"/>
            </a:xfrm>
            <a:prstGeom prst="rect">
              <a:avLst/>
            </a:prstGeom>
          </p:spPr>
        </p:pic>
      </p:grpSp>
      <p:pic>
        <p:nvPicPr>
          <p:cNvPr id="153" name="図 1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4549">
            <a:off x="2581628" y="5626164"/>
            <a:ext cx="656582" cy="436839"/>
          </a:xfrm>
          <a:prstGeom prst="rect">
            <a:avLst/>
          </a:prstGeom>
          <a:ln>
            <a:noFill/>
          </a:ln>
        </p:spPr>
      </p:pic>
      <p:pic>
        <p:nvPicPr>
          <p:cNvPr id="154" name="図 1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718">
            <a:off x="3493748" y="5482738"/>
            <a:ext cx="656582" cy="436839"/>
          </a:xfrm>
          <a:prstGeom prst="rect">
            <a:avLst/>
          </a:prstGeom>
          <a:ln>
            <a:noFill/>
          </a:ln>
        </p:spPr>
      </p:pic>
      <p:grpSp>
        <p:nvGrpSpPr>
          <p:cNvPr id="58" name="図形グループ 57"/>
          <p:cNvGrpSpPr/>
          <p:nvPr/>
        </p:nvGrpSpPr>
        <p:grpSpPr>
          <a:xfrm>
            <a:off x="4731378" y="5399880"/>
            <a:ext cx="2116343" cy="1387684"/>
            <a:chOff x="3073796" y="6154906"/>
            <a:chExt cx="2116343" cy="1387684"/>
          </a:xfrm>
        </p:grpSpPr>
        <p:grpSp>
          <p:nvGrpSpPr>
            <p:cNvPr id="155" name="図形グループ 154"/>
            <p:cNvGrpSpPr/>
            <p:nvPr/>
          </p:nvGrpSpPr>
          <p:grpSpPr>
            <a:xfrm>
              <a:off x="3073796" y="6154906"/>
              <a:ext cx="2116343" cy="1365785"/>
              <a:chOff x="4495281" y="5595523"/>
              <a:chExt cx="2502402" cy="1534400"/>
            </a:xfrm>
          </p:grpSpPr>
          <p:pic>
            <p:nvPicPr>
              <p:cNvPr id="156" name="図 155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94" r="-1" b="21571"/>
              <a:stretch/>
            </p:blipFill>
            <p:spPr>
              <a:xfrm>
                <a:off x="4495281" y="5595523"/>
                <a:ext cx="2476960" cy="1509333"/>
              </a:xfrm>
              <a:prstGeom prst="rect">
                <a:avLst/>
              </a:prstGeom>
            </p:spPr>
          </p:pic>
          <p:pic>
            <p:nvPicPr>
              <p:cNvPr id="157" name="図 156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7597" y="5999602"/>
                <a:ext cx="1370086" cy="1130321"/>
              </a:xfrm>
              <a:prstGeom prst="rect">
                <a:avLst/>
              </a:prstGeom>
            </p:spPr>
          </p:pic>
        </p:grpSp>
        <p:pic>
          <p:nvPicPr>
            <p:cNvPr id="57" name="図 5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74963" y="6717456"/>
              <a:ext cx="825134" cy="825134"/>
            </a:xfrm>
            <a:prstGeom prst="rect">
              <a:avLst/>
            </a:prstGeom>
          </p:spPr>
        </p:pic>
      </p:grpSp>
      <p:sp>
        <p:nvSpPr>
          <p:cNvPr id="158" name="右矢印 157"/>
          <p:cNvSpPr/>
          <p:nvPr/>
        </p:nvSpPr>
        <p:spPr>
          <a:xfrm>
            <a:off x="4041362" y="5915304"/>
            <a:ext cx="652850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2498920" y="6702733"/>
            <a:ext cx="173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家が見えた時に外観や玄関に</a:t>
            </a:r>
            <a:r>
              <a:rPr kumimoji="1" lang="ja-JP" altLang="en-US" sz="12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ライトを点灯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4694212" y="6738436"/>
            <a:ext cx="2153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暗くなっても、ハッピーホームは家族の帰りを待ってくれます。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161" name="図 16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4549">
            <a:off x="5478669" y="5606961"/>
            <a:ext cx="656582" cy="436839"/>
          </a:xfrm>
          <a:prstGeom prst="rect">
            <a:avLst/>
          </a:prstGeom>
          <a:ln>
            <a:noFill/>
          </a:ln>
        </p:spPr>
      </p:pic>
      <p:pic>
        <p:nvPicPr>
          <p:cNvPr id="162" name="図 16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718">
            <a:off x="6231842" y="5534421"/>
            <a:ext cx="656582" cy="436839"/>
          </a:xfrm>
          <a:prstGeom prst="rect">
            <a:avLst/>
          </a:prstGeom>
          <a:ln>
            <a:noFill/>
          </a:ln>
        </p:spPr>
      </p:pic>
      <p:pic>
        <p:nvPicPr>
          <p:cNvPr id="165" name="図 1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814" y="1830954"/>
            <a:ext cx="921001" cy="857554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275" y="1753506"/>
            <a:ext cx="1017053" cy="889921"/>
          </a:xfrm>
          <a:prstGeom prst="rect">
            <a:avLst/>
          </a:prstGeom>
        </p:spPr>
      </p:pic>
      <p:pic>
        <p:nvPicPr>
          <p:cNvPr id="167" name="図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71" y="1523156"/>
            <a:ext cx="703716" cy="671844"/>
          </a:xfrm>
          <a:prstGeom prst="rect">
            <a:avLst/>
          </a:prstGeom>
        </p:spPr>
      </p:pic>
      <p:pic>
        <p:nvPicPr>
          <p:cNvPr id="168" name="図 1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119" y="1265069"/>
            <a:ext cx="982919" cy="982919"/>
          </a:xfrm>
          <a:prstGeom prst="rect">
            <a:avLst/>
          </a:prstGeom>
        </p:spPr>
      </p:pic>
      <p:sp>
        <p:nvSpPr>
          <p:cNvPr id="172" name="テキスト ボックス 171"/>
          <p:cNvSpPr txBox="1"/>
          <p:nvPr/>
        </p:nvSpPr>
        <p:spPr>
          <a:xfrm>
            <a:off x="8388485" y="2331235"/>
            <a:ext cx="144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クリスマスに残業している</a:t>
            </a:r>
            <a:r>
              <a:rPr kumimoji="1" lang="ja-JP" altLang="en-US" sz="12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夫を検知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74" name="右矢印 173"/>
          <p:cNvSpPr/>
          <p:nvPr/>
        </p:nvSpPr>
        <p:spPr>
          <a:xfrm rot="5400000">
            <a:off x="7860674" y="2504090"/>
            <a:ext cx="425077" cy="8555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6" name="図形グループ 175"/>
          <p:cNvGrpSpPr/>
          <p:nvPr/>
        </p:nvGrpSpPr>
        <p:grpSpPr>
          <a:xfrm>
            <a:off x="7153461" y="3186648"/>
            <a:ext cx="1786337" cy="1345305"/>
            <a:chOff x="8636773" y="4279232"/>
            <a:chExt cx="1786337" cy="1345305"/>
          </a:xfrm>
        </p:grpSpPr>
        <p:grpSp>
          <p:nvGrpSpPr>
            <p:cNvPr id="177" name="図形グループ 176"/>
            <p:cNvGrpSpPr/>
            <p:nvPr/>
          </p:nvGrpSpPr>
          <p:grpSpPr>
            <a:xfrm>
              <a:off x="8636773" y="4279232"/>
              <a:ext cx="1786337" cy="1116050"/>
              <a:chOff x="7789826" y="2480021"/>
              <a:chExt cx="1786337" cy="1116050"/>
            </a:xfrm>
          </p:grpSpPr>
          <p:pic>
            <p:nvPicPr>
              <p:cNvPr id="179" name="図 17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34549">
                <a:off x="7789826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0" name="図 179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70276">
                <a:off x="8919581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1" name="図 1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2144" y="2924227"/>
                <a:ext cx="703716" cy="67184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2" name="図 181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254" y="2480021"/>
                <a:ext cx="767528" cy="76752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8" name="テキスト ボックス 177"/>
            <p:cNvSpPr txBox="1"/>
            <p:nvPr/>
          </p:nvSpPr>
          <p:spPr>
            <a:xfrm>
              <a:off x="9049498" y="5347538"/>
              <a:ext cx="1081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</a:t>
              </a:r>
              <a:r>
                <a:rPr kumimoji="1" lang="en-US" altLang="ja-JP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AI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183" name="図形グループ 182"/>
          <p:cNvGrpSpPr/>
          <p:nvPr/>
        </p:nvGrpSpPr>
        <p:grpSpPr>
          <a:xfrm>
            <a:off x="8713026" y="3362966"/>
            <a:ext cx="1599853" cy="898942"/>
            <a:chOff x="10309025" y="4405684"/>
            <a:chExt cx="1926602" cy="898942"/>
          </a:xfrm>
        </p:grpSpPr>
        <p:sp>
          <p:nvSpPr>
            <p:cNvPr id="184" name="右矢印 183"/>
            <p:cNvSpPr/>
            <p:nvPr/>
          </p:nvSpPr>
          <p:spPr>
            <a:xfrm>
              <a:off x="10309025" y="4405684"/>
              <a:ext cx="1213273" cy="40675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テキスト ボックス 184"/>
            <p:cNvSpPr txBox="1"/>
            <p:nvPr/>
          </p:nvSpPr>
          <p:spPr>
            <a:xfrm>
              <a:off x="10440618" y="4873739"/>
              <a:ext cx="17950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1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提案くんに現状を</a:t>
              </a:r>
            </a:p>
            <a:p>
              <a:r>
                <a:rPr kumimoji="1" lang="ja-JP" altLang="en-US" sz="11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改善するように指示</a:t>
              </a:r>
              <a:endParaRPr kumimoji="1" lang="ja-JP" altLang="en-US" sz="11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grpSp>
        <p:nvGrpSpPr>
          <p:cNvPr id="186" name="図形グループ 185"/>
          <p:cNvGrpSpPr/>
          <p:nvPr/>
        </p:nvGrpSpPr>
        <p:grpSpPr>
          <a:xfrm>
            <a:off x="9909840" y="3279494"/>
            <a:ext cx="1135217" cy="1253833"/>
            <a:chOff x="10190318" y="4238656"/>
            <a:chExt cx="1135217" cy="1253833"/>
          </a:xfrm>
        </p:grpSpPr>
        <p:grpSp>
          <p:nvGrpSpPr>
            <p:cNvPr id="187" name="図形グループ 186"/>
            <p:cNvGrpSpPr/>
            <p:nvPr/>
          </p:nvGrpSpPr>
          <p:grpSpPr>
            <a:xfrm>
              <a:off x="10190318" y="4238656"/>
              <a:ext cx="1017955" cy="995355"/>
              <a:chOff x="10318416" y="1701377"/>
              <a:chExt cx="1017955" cy="995355"/>
            </a:xfrm>
          </p:grpSpPr>
          <p:pic>
            <p:nvPicPr>
              <p:cNvPr id="189" name="図 18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32655" y="2024888"/>
                <a:ext cx="703716" cy="671844"/>
              </a:xfrm>
              <a:prstGeom prst="rect">
                <a:avLst/>
              </a:prstGeom>
            </p:spPr>
          </p:pic>
          <p:pic>
            <p:nvPicPr>
              <p:cNvPr id="190" name="図 189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416" y="1701377"/>
                <a:ext cx="707139" cy="707139"/>
              </a:xfrm>
              <a:prstGeom prst="rect">
                <a:avLst/>
              </a:prstGeom>
            </p:spPr>
          </p:pic>
        </p:grpSp>
        <p:sp>
          <p:nvSpPr>
            <p:cNvPr id="188" name="テキスト ボックス 187"/>
            <p:cNvSpPr txBox="1"/>
            <p:nvPr/>
          </p:nvSpPr>
          <p:spPr>
            <a:xfrm>
              <a:off x="10484134" y="5215490"/>
              <a:ext cx="8414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提案くん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sp>
        <p:nvSpPr>
          <p:cNvPr id="191" name="角丸四角形吹き出し 190"/>
          <p:cNvSpPr/>
          <p:nvPr/>
        </p:nvSpPr>
        <p:spPr>
          <a:xfrm flipH="1">
            <a:off x="10837056" y="3293372"/>
            <a:ext cx="1578662" cy="570689"/>
          </a:xfrm>
          <a:prstGeom prst="wedgeRoundRectCallout">
            <a:avLst>
              <a:gd name="adj1" fmla="val 45397"/>
              <a:gd name="adj2" fmla="val 760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メッセージを残しませんか？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92" name="右矢印 191"/>
          <p:cNvSpPr/>
          <p:nvPr/>
        </p:nvSpPr>
        <p:spPr>
          <a:xfrm rot="16200000">
            <a:off x="10765135" y="2510390"/>
            <a:ext cx="425077" cy="8555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3" name="図 1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933" y="1590406"/>
            <a:ext cx="464789" cy="464789"/>
          </a:xfrm>
          <a:prstGeom prst="rect">
            <a:avLst/>
          </a:prstGeom>
        </p:spPr>
      </p:pic>
      <p:pic>
        <p:nvPicPr>
          <p:cNvPr id="194" name="図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464" y="1677467"/>
            <a:ext cx="703716" cy="671844"/>
          </a:xfrm>
          <a:prstGeom prst="rect">
            <a:avLst/>
          </a:prstGeom>
        </p:spPr>
      </p:pic>
      <p:pic>
        <p:nvPicPr>
          <p:cNvPr id="195" name="図 1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42" y="1339494"/>
            <a:ext cx="982919" cy="982919"/>
          </a:xfrm>
          <a:prstGeom prst="rect">
            <a:avLst/>
          </a:prstGeom>
        </p:spPr>
      </p:pic>
      <p:sp>
        <p:nvSpPr>
          <p:cNvPr id="196" name="テキスト ボックス 195"/>
          <p:cNvSpPr txBox="1"/>
          <p:nvPr/>
        </p:nvSpPr>
        <p:spPr>
          <a:xfrm>
            <a:off x="10516585" y="1144475"/>
            <a:ext cx="1440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家族スキャナーが動画を撮ってくれる！</a:t>
            </a:r>
            <a:endParaRPr kumimoji="1" lang="ja-JP" altLang="en-US" sz="12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197" name="図 19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70" y="5012776"/>
            <a:ext cx="1069225" cy="1069225"/>
          </a:xfrm>
          <a:prstGeom prst="rect">
            <a:avLst/>
          </a:prstGeom>
        </p:spPr>
      </p:pic>
      <p:sp>
        <p:nvSpPr>
          <p:cNvPr id="198" name="右矢印 197"/>
          <p:cNvSpPr/>
          <p:nvPr/>
        </p:nvSpPr>
        <p:spPr>
          <a:xfrm rot="16200000">
            <a:off x="7837113" y="4366695"/>
            <a:ext cx="425077" cy="8555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9" name="図 1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676" y="5426123"/>
            <a:ext cx="703716" cy="671844"/>
          </a:xfrm>
          <a:prstGeom prst="rect">
            <a:avLst/>
          </a:prstGeom>
        </p:spPr>
      </p:pic>
      <p:pic>
        <p:nvPicPr>
          <p:cNvPr id="200" name="図 1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189" y="4810150"/>
            <a:ext cx="982919" cy="982919"/>
          </a:xfrm>
          <a:prstGeom prst="rect">
            <a:avLst/>
          </a:prstGeom>
        </p:spPr>
      </p:pic>
      <p:sp>
        <p:nvSpPr>
          <p:cNvPr id="201" name="テキスト ボックス 200"/>
          <p:cNvSpPr txBox="1"/>
          <p:nvPr/>
        </p:nvSpPr>
        <p:spPr>
          <a:xfrm>
            <a:off x="8317038" y="4772201"/>
            <a:ext cx="1031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帰宅を検知</a:t>
            </a:r>
            <a:endParaRPr kumimoji="1" lang="ja-JP" altLang="en-US" sz="11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203" name="図 202"/>
          <p:cNvPicPr>
            <a:picLocks noChangeAspect="1"/>
          </p:cNvPicPr>
          <p:nvPr/>
        </p:nvPicPr>
        <p:blipFill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77683" y="4944330"/>
            <a:ext cx="456294" cy="456294"/>
          </a:xfrm>
          <a:prstGeom prst="rect">
            <a:avLst/>
          </a:prstGeom>
        </p:spPr>
      </p:pic>
      <p:pic>
        <p:nvPicPr>
          <p:cNvPr id="204" name="図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155" y="4996668"/>
            <a:ext cx="703716" cy="671844"/>
          </a:xfrm>
          <a:prstGeom prst="rect">
            <a:avLst/>
          </a:prstGeom>
        </p:spPr>
      </p:pic>
      <p:sp>
        <p:nvSpPr>
          <p:cNvPr id="205" name="右矢印 204"/>
          <p:cNvSpPr/>
          <p:nvPr/>
        </p:nvSpPr>
        <p:spPr>
          <a:xfrm rot="1561285">
            <a:off x="8668885" y="4494137"/>
            <a:ext cx="1007504" cy="40675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6" name="図 20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0" b="16596"/>
          <a:stretch/>
        </p:blipFill>
        <p:spPr>
          <a:xfrm>
            <a:off x="10486510" y="4659207"/>
            <a:ext cx="1111480" cy="1293521"/>
          </a:xfrm>
          <a:prstGeom prst="rect">
            <a:avLst/>
          </a:prstGeom>
        </p:spPr>
      </p:pic>
      <p:pic>
        <p:nvPicPr>
          <p:cNvPr id="207" name="図 20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55" y="5156125"/>
            <a:ext cx="354894" cy="354894"/>
          </a:xfrm>
          <a:prstGeom prst="rect">
            <a:avLst/>
          </a:prstGeom>
        </p:spPr>
      </p:pic>
      <p:pic>
        <p:nvPicPr>
          <p:cNvPr id="208" name="図 20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1216">
            <a:off x="11081163" y="5328203"/>
            <a:ext cx="308916" cy="308916"/>
          </a:xfrm>
          <a:prstGeom prst="rect">
            <a:avLst/>
          </a:prstGeom>
        </p:spPr>
      </p:pic>
      <p:pic>
        <p:nvPicPr>
          <p:cNvPr id="209" name="図 20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009">
            <a:off x="10606667" y="5339937"/>
            <a:ext cx="270300" cy="270300"/>
          </a:xfrm>
          <a:prstGeom prst="rect">
            <a:avLst/>
          </a:prstGeom>
        </p:spPr>
      </p:pic>
      <p:sp>
        <p:nvSpPr>
          <p:cNvPr id="202" name="角丸四角形吹き出し 201"/>
          <p:cNvSpPr/>
          <p:nvPr/>
        </p:nvSpPr>
        <p:spPr>
          <a:xfrm flipH="1">
            <a:off x="10177581" y="4502497"/>
            <a:ext cx="1801404" cy="570689"/>
          </a:xfrm>
          <a:prstGeom prst="wedgeRoundRectCallout">
            <a:avLst>
              <a:gd name="adj1" fmla="val 54517"/>
              <a:gd name="adj2" fmla="val 41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メッセージがありますよ！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210" name="テキスト ボックス 209"/>
          <p:cNvSpPr txBox="1"/>
          <p:nvPr/>
        </p:nvSpPr>
        <p:spPr>
          <a:xfrm>
            <a:off x="9714547" y="5979146"/>
            <a:ext cx="22429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リフォームくんにテレビを投影するように指示。</a:t>
            </a:r>
            <a:endParaRPr kumimoji="1" lang="ja-JP" altLang="en-US" sz="11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62" name="円/楕円 61"/>
          <p:cNvSpPr/>
          <p:nvPr/>
        </p:nvSpPr>
        <p:spPr>
          <a:xfrm>
            <a:off x="9239010" y="1973064"/>
            <a:ext cx="328580" cy="358171"/>
          </a:xfrm>
          <a:prstGeom prst="ellipse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rgbClr val="FF2F92"/>
                </a:solidFill>
              </a:rPr>
              <a:t>１</a:t>
            </a:r>
            <a:endParaRPr kumimoji="1" lang="ja-JP" altLang="en-US">
              <a:solidFill>
                <a:srgbClr val="FF2F92"/>
              </a:solidFill>
            </a:endParaRPr>
          </a:p>
        </p:txBody>
      </p:sp>
      <p:sp>
        <p:nvSpPr>
          <p:cNvPr id="211" name="円/楕円 210"/>
          <p:cNvSpPr/>
          <p:nvPr/>
        </p:nvSpPr>
        <p:spPr>
          <a:xfrm>
            <a:off x="10216364" y="1193951"/>
            <a:ext cx="328580" cy="358171"/>
          </a:xfrm>
          <a:prstGeom prst="ellipse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rgbClr val="FF2F92"/>
                </a:solidFill>
              </a:rPr>
              <a:t>３</a:t>
            </a:r>
            <a:endParaRPr kumimoji="1" lang="ja-JP" altLang="en-US">
              <a:solidFill>
                <a:srgbClr val="FF2F92"/>
              </a:solidFill>
            </a:endParaRPr>
          </a:p>
        </p:txBody>
      </p:sp>
      <p:sp>
        <p:nvSpPr>
          <p:cNvPr id="212" name="円/楕円 211"/>
          <p:cNvSpPr/>
          <p:nvPr/>
        </p:nvSpPr>
        <p:spPr>
          <a:xfrm>
            <a:off x="9946976" y="2929389"/>
            <a:ext cx="328580" cy="358171"/>
          </a:xfrm>
          <a:prstGeom prst="ellipse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rgbClr val="FF2F92"/>
                </a:solidFill>
              </a:rPr>
              <a:t>２</a:t>
            </a:r>
            <a:endParaRPr kumimoji="1" lang="ja-JP" altLang="en-US">
              <a:solidFill>
                <a:srgbClr val="FF2F92"/>
              </a:solidFill>
            </a:endParaRPr>
          </a:p>
        </p:txBody>
      </p:sp>
      <p:sp>
        <p:nvSpPr>
          <p:cNvPr id="213" name="円/楕円 212"/>
          <p:cNvSpPr/>
          <p:nvPr/>
        </p:nvSpPr>
        <p:spPr>
          <a:xfrm>
            <a:off x="7316843" y="4813046"/>
            <a:ext cx="328580" cy="358171"/>
          </a:xfrm>
          <a:prstGeom prst="ellipse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rgbClr val="FF2F92"/>
                </a:solidFill>
              </a:rPr>
              <a:t>４</a:t>
            </a:r>
            <a:endParaRPr kumimoji="1" lang="ja-JP" altLang="en-US">
              <a:solidFill>
                <a:srgbClr val="FF2F92"/>
              </a:solidFill>
            </a:endParaRPr>
          </a:p>
        </p:txBody>
      </p:sp>
      <p:sp>
        <p:nvSpPr>
          <p:cNvPr id="214" name="円/楕円 213"/>
          <p:cNvSpPr/>
          <p:nvPr/>
        </p:nvSpPr>
        <p:spPr>
          <a:xfrm>
            <a:off x="11499630" y="5144346"/>
            <a:ext cx="328580" cy="358171"/>
          </a:xfrm>
          <a:prstGeom prst="ellipse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2F92"/>
                </a:solidFill>
              </a:rPr>
              <a:t>５</a:t>
            </a:r>
            <a:endParaRPr kumimoji="1" lang="ja-JP" altLang="en-US" dirty="0">
              <a:solidFill>
                <a:srgbClr val="FF2F92"/>
              </a:solidFill>
            </a:endParaRPr>
          </a:p>
        </p:txBody>
      </p:sp>
      <p:sp>
        <p:nvSpPr>
          <p:cNvPr id="215" name="角丸四角形 214"/>
          <p:cNvSpPr/>
          <p:nvPr/>
        </p:nvSpPr>
        <p:spPr>
          <a:xfrm>
            <a:off x="7160230" y="6497094"/>
            <a:ext cx="5403226" cy="2814718"/>
          </a:xfrm>
          <a:prstGeom prst="roundRect">
            <a:avLst/>
          </a:prstGeom>
          <a:solidFill>
            <a:schemeClr val="bg1"/>
          </a:solidFill>
          <a:ln>
            <a:solidFill>
              <a:srgbClr val="FF3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テキスト ボックス 215"/>
          <p:cNvSpPr txBox="1"/>
          <p:nvPr/>
        </p:nvSpPr>
        <p:spPr>
          <a:xfrm>
            <a:off x="7426549" y="6505916"/>
            <a:ext cx="3711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140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ハッピーロジック（</a:t>
            </a:r>
            <a:r>
              <a:rPr lang="ja-JP" altLang="en-US" sz="1400" dirty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ライトアップ</a:t>
            </a:r>
            <a:r>
              <a:rPr lang="ja-JP" altLang="en-US" sz="1400" dirty="0" smtClean="0">
                <a:solidFill>
                  <a:srgbClr val="FF5889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機能）</a:t>
            </a:r>
            <a:endParaRPr lang="ja-JP" altLang="en-US" sz="1400" dirty="0">
              <a:solidFill>
                <a:srgbClr val="FF5889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63" name="図形グループ 62"/>
          <p:cNvGrpSpPr/>
          <p:nvPr/>
        </p:nvGrpSpPr>
        <p:grpSpPr>
          <a:xfrm>
            <a:off x="7301069" y="6544239"/>
            <a:ext cx="1751055" cy="992990"/>
            <a:chOff x="7289829" y="7776599"/>
            <a:chExt cx="1751055" cy="992990"/>
          </a:xfrm>
        </p:grpSpPr>
        <p:pic>
          <p:nvPicPr>
            <p:cNvPr id="217" name="図 2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7168" y="8075213"/>
              <a:ext cx="703716" cy="671844"/>
            </a:xfrm>
            <a:prstGeom prst="rect">
              <a:avLst/>
            </a:prstGeom>
          </p:spPr>
        </p:pic>
        <p:pic>
          <p:nvPicPr>
            <p:cNvPr id="219" name="図 21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770" y="8052682"/>
              <a:ext cx="808542" cy="716907"/>
            </a:xfrm>
            <a:prstGeom prst="rect">
              <a:avLst/>
            </a:prstGeom>
          </p:spPr>
        </p:pic>
        <p:pic>
          <p:nvPicPr>
            <p:cNvPr id="218" name="図 2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829" y="7776599"/>
              <a:ext cx="982919" cy="982919"/>
            </a:xfrm>
            <a:prstGeom prst="rect">
              <a:avLst/>
            </a:prstGeom>
          </p:spPr>
        </p:pic>
      </p:grpSp>
      <p:sp>
        <p:nvSpPr>
          <p:cNvPr id="220" name="テキスト ボックス 219"/>
          <p:cNvSpPr txBox="1"/>
          <p:nvPr/>
        </p:nvSpPr>
        <p:spPr>
          <a:xfrm>
            <a:off x="7722697" y="7523035"/>
            <a:ext cx="1031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帰宅中を検知</a:t>
            </a:r>
            <a:endParaRPr kumimoji="1" lang="ja-JP" altLang="en-US" sz="11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221" name="図形グループ 220"/>
          <p:cNvGrpSpPr/>
          <p:nvPr/>
        </p:nvGrpSpPr>
        <p:grpSpPr>
          <a:xfrm>
            <a:off x="7777568" y="7851699"/>
            <a:ext cx="1786337" cy="1345305"/>
            <a:chOff x="8636773" y="4279232"/>
            <a:chExt cx="1786337" cy="1345305"/>
          </a:xfrm>
        </p:grpSpPr>
        <p:grpSp>
          <p:nvGrpSpPr>
            <p:cNvPr id="222" name="図形グループ 221"/>
            <p:cNvGrpSpPr/>
            <p:nvPr/>
          </p:nvGrpSpPr>
          <p:grpSpPr>
            <a:xfrm>
              <a:off x="8636773" y="4279232"/>
              <a:ext cx="1786337" cy="1116050"/>
              <a:chOff x="7789826" y="2480021"/>
              <a:chExt cx="1786337" cy="1116050"/>
            </a:xfrm>
          </p:grpSpPr>
          <p:pic>
            <p:nvPicPr>
              <p:cNvPr id="224" name="図 223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34549">
                <a:off x="7789826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5" name="図 22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70276">
                <a:off x="8919581" y="2966166"/>
                <a:ext cx="656582" cy="43683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6" name="図 2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2144" y="2924227"/>
                <a:ext cx="703716" cy="67184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7" name="図 226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254" y="2480021"/>
                <a:ext cx="767528" cy="76752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23" name="テキスト ボックス 222"/>
            <p:cNvSpPr txBox="1"/>
            <p:nvPr/>
          </p:nvSpPr>
          <p:spPr>
            <a:xfrm>
              <a:off x="9049498" y="5347538"/>
              <a:ext cx="1081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ハッピー</a:t>
              </a:r>
              <a:r>
                <a:rPr kumimoji="1" lang="en-US" altLang="ja-JP" sz="1200" dirty="0" smtClean="0">
                  <a:latin typeface="Hiragino Kaku Gothic Pro W3" charset="-128"/>
                  <a:ea typeface="Hiragino Kaku Gothic Pro W3" charset="-128"/>
                  <a:cs typeface="Hiragino Kaku Gothic Pro W3" charset="-128"/>
                </a:rPr>
                <a:t>AI</a:t>
              </a:r>
              <a:endParaRPr kumimoji="1" lang="ja-JP" altLang="en-US" sz="1200" dirty="0">
                <a:latin typeface="Hiragino Kaku Gothic Pro W3" charset="-128"/>
                <a:ea typeface="Hiragino Kaku Gothic Pro W3" charset="-128"/>
                <a:cs typeface="Hiragino Kaku Gothic Pro W3" charset="-128"/>
              </a:endParaRPr>
            </a:p>
          </p:txBody>
        </p:sp>
      </p:grpSp>
      <p:sp>
        <p:nvSpPr>
          <p:cNvPr id="228" name="右矢印 227"/>
          <p:cNvSpPr/>
          <p:nvPr/>
        </p:nvSpPr>
        <p:spPr>
          <a:xfrm rot="3739603">
            <a:off x="8019397" y="7676328"/>
            <a:ext cx="396126" cy="58254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右矢印 234"/>
          <p:cNvSpPr/>
          <p:nvPr/>
        </p:nvSpPr>
        <p:spPr>
          <a:xfrm rot="20291574">
            <a:off x="9634811" y="8061501"/>
            <a:ext cx="615063" cy="40675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テキスト ボックス 235"/>
          <p:cNvSpPr txBox="1"/>
          <p:nvPr/>
        </p:nvSpPr>
        <p:spPr>
          <a:xfrm>
            <a:off x="9622564" y="8554042"/>
            <a:ext cx="10315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ライトアップを指示</a:t>
            </a:r>
            <a:endParaRPr kumimoji="1" lang="ja-JP" altLang="en-US" sz="11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238" name="図形グループ 237"/>
          <p:cNvGrpSpPr/>
          <p:nvPr/>
        </p:nvGrpSpPr>
        <p:grpSpPr>
          <a:xfrm>
            <a:off x="10350909" y="7605432"/>
            <a:ext cx="1898693" cy="1533002"/>
            <a:chOff x="10073050" y="7318828"/>
            <a:chExt cx="1898693" cy="1533002"/>
          </a:xfrm>
        </p:grpSpPr>
        <p:grpSp>
          <p:nvGrpSpPr>
            <p:cNvPr id="232" name="図形グループ 231"/>
            <p:cNvGrpSpPr/>
            <p:nvPr/>
          </p:nvGrpSpPr>
          <p:grpSpPr>
            <a:xfrm>
              <a:off x="10614359" y="7486045"/>
              <a:ext cx="1357384" cy="1365785"/>
              <a:chOff x="5392688" y="5595523"/>
              <a:chExt cx="1604995" cy="1534400"/>
            </a:xfrm>
          </p:grpSpPr>
          <p:pic>
            <p:nvPicPr>
              <p:cNvPr id="233" name="図 232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764" r="-1" b="21571"/>
              <a:stretch/>
            </p:blipFill>
            <p:spPr>
              <a:xfrm>
                <a:off x="5392688" y="5595523"/>
                <a:ext cx="1579553" cy="1509334"/>
              </a:xfrm>
              <a:prstGeom prst="rect">
                <a:avLst/>
              </a:prstGeom>
            </p:spPr>
          </p:pic>
          <p:pic>
            <p:nvPicPr>
              <p:cNvPr id="234" name="図 233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7597" y="5999602"/>
                <a:ext cx="1370086" cy="1130321"/>
              </a:xfrm>
              <a:prstGeom prst="rect">
                <a:avLst/>
              </a:prstGeom>
            </p:spPr>
          </p:pic>
        </p:grpSp>
        <p:grpSp>
          <p:nvGrpSpPr>
            <p:cNvPr id="237" name="図形グループ 236"/>
            <p:cNvGrpSpPr/>
            <p:nvPr/>
          </p:nvGrpSpPr>
          <p:grpSpPr>
            <a:xfrm>
              <a:off x="10073050" y="7318828"/>
              <a:ext cx="932188" cy="724182"/>
              <a:chOff x="9486075" y="7791180"/>
              <a:chExt cx="932188" cy="724182"/>
            </a:xfrm>
          </p:grpSpPr>
          <p:pic>
            <p:nvPicPr>
              <p:cNvPr id="229" name="図 228"/>
              <p:cNvPicPr>
                <a:picLocks noChangeAspect="1"/>
              </p:cNvPicPr>
              <p:nvPr/>
            </p:nvPicPr>
            <p:blipFill>
              <a:blip r:embed="rId2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486075" y="7791180"/>
                <a:ext cx="456294" cy="456294"/>
              </a:xfrm>
              <a:prstGeom prst="rect">
                <a:avLst/>
              </a:prstGeom>
            </p:spPr>
          </p:pic>
          <p:pic>
            <p:nvPicPr>
              <p:cNvPr id="230" name="図 2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4547" y="7843518"/>
                <a:ext cx="703716" cy="671844"/>
              </a:xfrm>
              <a:prstGeom prst="rect">
                <a:avLst/>
              </a:prstGeom>
            </p:spPr>
          </p:pic>
        </p:grpSp>
      </p:grpSp>
      <p:sp>
        <p:nvSpPr>
          <p:cNvPr id="239" name="角丸四角形吹き出し 238"/>
          <p:cNvSpPr/>
          <p:nvPr/>
        </p:nvSpPr>
        <p:spPr>
          <a:xfrm flipH="1">
            <a:off x="10409372" y="6793112"/>
            <a:ext cx="2006345" cy="570689"/>
          </a:xfrm>
          <a:prstGeom prst="wedgeRoundRectCallout">
            <a:avLst>
              <a:gd name="adj1" fmla="val 36388"/>
              <a:gd name="adj2" fmla="val 8180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r>
              <a:rPr kumimoji="1" lang="ja-JP" altLang="en-US" sz="105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ライトアップしてお出迎え！</a:t>
            </a:r>
            <a:endParaRPr kumimoji="1" lang="ja-JP" altLang="en-US" sz="105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pic>
        <p:nvPicPr>
          <p:cNvPr id="241" name="図 24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53" y="7900172"/>
            <a:ext cx="615923" cy="724615"/>
          </a:xfrm>
          <a:prstGeom prst="rect">
            <a:avLst/>
          </a:prstGeom>
        </p:spPr>
      </p:pic>
      <p:grpSp>
        <p:nvGrpSpPr>
          <p:cNvPr id="247" name="図形グループ 246"/>
          <p:cNvGrpSpPr/>
          <p:nvPr/>
        </p:nvGrpSpPr>
        <p:grpSpPr>
          <a:xfrm>
            <a:off x="3096447" y="8022425"/>
            <a:ext cx="1825641" cy="1158768"/>
            <a:chOff x="2931596" y="7727151"/>
            <a:chExt cx="1825641" cy="1158768"/>
          </a:xfrm>
        </p:grpSpPr>
        <p:grpSp>
          <p:nvGrpSpPr>
            <p:cNvPr id="245" name="図形グループ 244"/>
            <p:cNvGrpSpPr/>
            <p:nvPr/>
          </p:nvGrpSpPr>
          <p:grpSpPr>
            <a:xfrm>
              <a:off x="2931596" y="7727151"/>
              <a:ext cx="1825641" cy="1158768"/>
              <a:chOff x="2625387" y="7865834"/>
              <a:chExt cx="1825641" cy="1158768"/>
            </a:xfrm>
          </p:grpSpPr>
          <p:sp>
            <p:nvSpPr>
              <p:cNvPr id="118" name="テキスト ボックス 117"/>
              <p:cNvSpPr txBox="1"/>
              <p:nvPr/>
            </p:nvSpPr>
            <p:spPr>
              <a:xfrm>
                <a:off x="2625387" y="8609104"/>
                <a:ext cx="182564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05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家の中をライトアップする</a:t>
                </a:r>
                <a:r>
                  <a:rPr kumimoji="1" lang="ja-JP" altLang="en-US" sz="1050" dirty="0" smtClean="0">
                    <a:solidFill>
                      <a:srgbClr val="FF6189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ハッピーライト</a:t>
                </a:r>
                <a:endParaRPr kumimoji="1" lang="ja-JP" altLang="en-US" sz="1050" dirty="0">
                  <a:solidFill>
                    <a:srgbClr val="FF6189"/>
                  </a:solidFill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  <p:grpSp>
            <p:nvGrpSpPr>
              <p:cNvPr id="244" name="図形グループ 243"/>
              <p:cNvGrpSpPr/>
              <p:nvPr/>
            </p:nvGrpSpPr>
            <p:grpSpPr>
              <a:xfrm>
                <a:off x="2947478" y="7865834"/>
                <a:ext cx="932188" cy="724182"/>
                <a:chOff x="3850284" y="7594704"/>
                <a:chExt cx="932188" cy="724182"/>
              </a:xfrm>
            </p:grpSpPr>
            <p:pic>
              <p:nvPicPr>
                <p:cNvPr id="242" name="図 241"/>
                <p:cNvPicPr>
                  <a:picLocks noChangeAspect="1"/>
                </p:cNvPicPr>
                <p:nvPr/>
              </p:nvPicPr>
              <p:blipFill>
                <a:blip r:embed="rId22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850284" y="7594704"/>
                  <a:ext cx="456294" cy="456294"/>
                </a:xfrm>
                <a:prstGeom prst="rect">
                  <a:avLst/>
                </a:prstGeom>
              </p:spPr>
            </p:pic>
            <p:pic>
              <p:nvPicPr>
                <p:cNvPr id="243" name="図 24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78756" y="7647042"/>
                  <a:ext cx="703716" cy="6718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6" name="図 245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444" y="8013904"/>
              <a:ext cx="456517" cy="456517"/>
            </a:xfrm>
            <a:prstGeom prst="rect">
              <a:avLst/>
            </a:prstGeom>
          </p:spPr>
        </p:pic>
      </p:grpSp>
      <p:sp>
        <p:nvSpPr>
          <p:cNvPr id="164" name="テキスト ボックス 163"/>
          <p:cNvSpPr txBox="1"/>
          <p:nvPr/>
        </p:nvSpPr>
        <p:spPr>
          <a:xfrm>
            <a:off x="133332" y="549410"/>
            <a:ext cx="1817137" cy="400110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お出迎え機能</a:t>
            </a:r>
            <a:endParaRPr kumimoji="1" lang="ja-JP" altLang="en-US" sz="2000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grpSp>
        <p:nvGrpSpPr>
          <p:cNvPr id="166" name="図形グループ 165"/>
          <p:cNvGrpSpPr/>
          <p:nvPr/>
        </p:nvGrpSpPr>
        <p:grpSpPr>
          <a:xfrm>
            <a:off x="58137" y="85544"/>
            <a:ext cx="12463343" cy="538592"/>
            <a:chOff x="58137" y="85544"/>
            <a:chExt cx="12463343" cy="538592"/>
          </a:xfrm>
        </p:grpSpPr>
        <p:grpSp>
          <p:nvGrpSpPr>
            <p:cNvPr id="169" name="図形グループ 168"/>
            <p:cNvGrpSpPr/>
            <p:nvPr/>
          </p:nvGrpSpPr>
          <p:grpSpPr>
            <a:xfrm>
              <a:off x="2595472" y="101942"/>
              <a:ext cx="9926008" cy="522194"/>
              <a:chOff x="2595472" y="101942"/>
              <a:chExt cx="9926008" cy="522194"/>
            </a:xfrm>
          </p:grpSpPr>
          <p:grpSp>
            <p:nvGrpSpPr>
              <p:cNvPr id="171" name="図形グループ 170"/>
              <p:cNvGrpSpPr/>
              <p:nvPr/>
            </p:nvGrpSpPr>
            <p:grpSpPr>
              <a:xfrm>
                <a:off x="10521478" y="101942"/>
                <a:ext cx="2000002" cy="522194"/>
                <a:chOff x="10521478" y="101942"/>
                <a:chExt cx="2000002" cy="522194"/>
              </a:xfrm>
            </p:grpSpPr>
            <p:pic>
              <p:nvPicPr>
                <p:cNvPr id="175" name="図 174"/>
                <p:cNvPicPr>
                  <a:picLocks noChangeAspect="1"/>
                </p:cNvPicPr>
                <p:nvPr/>
              </p:nvPicPr>
              <p:blipFill>
                <a:blip r:embed="rId25">
                  <a:lum bright="-1000"/>
                </a:blip>
                <a:stretch>
                  <a:fillRect/>
                </a:stretch>
              </p:blipFill>
              <p:spPr>
                <a:xfrm>
                  <a:off x="10521478" y="101942"/>
                  <a:ext cx="2000002" cy="522194"/>
                </a:xfrm>
                <a:prstGeom prst="rect">
                  <a:avLst/>
                </a:prstGeom>
                <a:noFill/>
              </p:spPr>
            </p:pic>
            <p:sp>
              <p:nvSpPr>
                <p:cNvPr id="231" name="テキスト ボックス 230"/>
                <p:cNvSpPr txBox="1"/>
                <p:nvPr/>
              </p:nvSpPr>
              <p:spPr>
                <a:xfrm>
                  <a:off x="10698273" y="156394"/>
                  <a:ext cx="1605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800" b="1" smtClean="0">
                      <a:solidFill>
                        <a:schemeClr val="bg1"/>
                      </a:solidFill>
                      <a:latin typeface="Hiragino Kaku Gothic Pro W3" charset="-128"/>
                      <a:ea typeface="Hiragino Kaku Gothic Pro W3" charset="-128"/>
                      <a:cs typeface="Hiragino Kaku Gothic Pro W3" charset="-128"/>
                    </a:rPr>
                    <a:t>機能イメージ</a:t>
                  </a:r>
                  <a:endParaRPr kumimoji="1" lang="ja-JP" altLang="en-US" sz="1800" b="1" dirty="0">
                    <a:solidFill>
                      <a:schemeClr val="bg1"/>
                    </a:solidFill>
                    <a:latin typeface="Hiragino Kaku Gothic Pro W3" charset="-128"/>
                    <a:ea typeface="Hiragino Kaku Gothic Pro W3" charset="-128"/>
                    <a:cs typeface="Hiragino Kaku Gothic Pro W3" charset="-128"/>
                  </a:endParaRPr>
                </a:p>
              </p:txBody>
            </p:sp>
          </p:grpSp>
          <p:sp>
            <p:nvSpPr>
              <p:cNvPr id="173" name="テキスト ボックス 172"/>
              <p:cNvSpPr txBox="1"/>
              <p:nvPr/>
            </p:nvSpPr>
            <p:spPr>
              <a:xfrm>
                <a:off x="2595472" y="223891"/>
                <a:ext cx="759287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学科名：高度情報処理学科　クラス名：</a:t>
                </a:r>
                <a:r>
                  <a:rPr kumimoji="1" lang="en-US" altLang="ja-JP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IH-14A−703</a:t>
                </a:r>
                <a:r>
                  <a:rPr kumimoji="1" lang="ja-JP" altLang="en-US" sz="1700" dirty="0" smtClean="0">
                    <a:latin typeface="Hiragino Kaku Gothic Pro W3" charset="-128"/>
                    <a:ea typeface="Hiragino Kaku Gothic Pro W3" charset="-128"/>
                    <a:cs typeface="Hiragino Kaku Gothic Pro W3" charset="-128"/>
                  </a:rPr>
                  <a:t>　グループ名：第二班</a:t>
                </a:r>
                <a:endParaRPr kumimoji="1" lang="ja-JP" altLang="en-US" sz="1700" dirty="0">
                  <a:latin typeface="Hiragino Kaku Gothic Pro W3" charset="-128"/>
                  <a:ea typeface="Hiragino Kaku Gothic Pro W3" charset="-128"/>
                  <a:cs typeface="Hiragino Kaku Gothic Pro W3" charset="-128"/>
                </a:endParaRPr>
              </a:p>
            </p:txBody>
          </p:sp>
        </p:grpSp>
        <p:pic>
          <p:nvPicPr>
            <p:cNvPr id="170" name="図 169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7" y="85544"/>
              <a:ext cx="876013" cy="452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6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8707</TotalTime>
  <Words>1933</Words>
  <Application>Microsoft Macintosh PowerPoint</Application>
  <PresentationFormat>A3 297x420 mm</PresentationFormat>
  <Paragraphs>435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Calibri</vt:lpstr>
      <vt:lpstr>Hiragino Kaku Gothic Pro W3</vt:lpstr>
      <vt:lpstr>ＭＳ Ｐゴシック</vt:lpstr>
      <vt:lpstr>宋体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未来創造展2015｜IT学部 学部内資料</dc:title>
  <dc:creator>miyauchi.kiyoomi</dc:creator>
  <cp:lastModifiedBy>高井陽佑</cp:lastModifiedBy>
  <cp:revision>475</cp:revision>
  <cp:lastPrinted>2017-10-05T07:33:05Z</cp:lastPrinted>
  <dcterms:created xsi:type="dcterms:W3CDTF">2014-09-27T07:51:34Z</dcterms:created>
  <dcterms:modified xsi:type="dcterms:W3CDTF">2017-10-06T00:38:31Z</dcterms:modified>
</cp:coreProperties>
</file>